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463" r:id="rId2"/>
    <p:sldId id="573" r:id="rId3"/>
    <p:sldId id="732" r:id="rId4"/>
    <p:sldId id="733" r:id="rId5"/>
    <p:sldId id="748" r:id="rId6"/>
    <p:sldId id="749" r:id="rId7"/>
    <p:sldId id="468" r:id="rId8"/>
    <p:sldId id="735" r:id="rId9"/>
    <p:sldId id="727" r:id="rId10"/>
    <p:sldId id="751" r:id="rId11"/>
    <p:sldId id="750" r:id="rId12"/>
    <p:sldId id="729" r:id="rId13"/>
    <p:sldId id="730" r:id="rId14"/>
    <p:sldId id="579" r:id="rId15"/>
    <p:sldId id="731" r:id="rId16"/>
    <p:sldId id="753" r:id="rId17"/>
    <p:sldId id="752" r:id="rId18"/>
    <p:sldId id="754" r:id="rId19"/>
    <p:sldId id="755" r:id="rId20"/>
    <p:sldId id="484" r:id="rId21"/>
    <p:sldId id="582" r:id="rId22"/>
    <p:sldId id="584" r:id="rId23"/>
    <p:sldId id="761" r:id="rId24"/>
    <p:sldId id="762" r:id="rId25"/>
    <p:sldId id="763" r:id="rId26"/>
    <p:sldId id="587" r:id="rId27"/>
    <p:sldId id="588" r:id="rId28"/>
    <p:sldId id="589" r:id="rId29"/>
    <p:sldId id="764" r:id="rId30"/>
    <p:sldId id="767" r:id="rId31"/>
    <p:sldId id="768" r:id="rId32"/>
    <p:sldId id="769" r:id="rId33"/>
    <p:sldId id="770" r:id="rId34"/>
    <p:sldId id="771" r:id="rId35"/>
    <p:sldId id="592" r:id="rId36"/>
    <p:sldId id="772" r:id="rId37"/>
    <p:sldId id="773" r:id="rId38"/>
    <p:sldId id="775" r:id="rId39"/>
    <p:sldId id="776" r:id="rId40"/>
    <p:sldId id="774" r:id="rId41"/>
    <p:sldId id="789" r:id="rId42"/>
    <p:sldId id="791" r:id="rId43"/>
    <p:sldId id="790" r:id="rId44"/>
    <p:sldId id="792" r:id="rId45"/>
    <p:sldId id="593" r:id="rId46"/>
    <p:sldId id="747" r:id="rId47"/>
    <p:sldId id="757" r:id="rId48"/>
    <p:sldId id="777" r:id="rId49"/>
    <p:sldId id="756" r:id="rId50"/>
    <p:sldId id="596" r:id="rId51"/>
    <p:sldId id="597" r:id="rId52"/>
    <p:sldId id="779" r:id="rId53"/>
    <p:sldId id="780" r:id="rId54"/>
    <p:sldId id="742" r:id="rId55"/>
    <p:sldId id="744" r:id="rId56"/>
    <p:sldId id="782" r:id="rId57"/>
    <p:sldId id="605" r:id="rId58"/>
    <p:sldId id="746" r:id="rId59"/>
    <p:sldId id="606" r:id="rId60"/>
    <p:sldId id="608" r:id="rId61"/>
    <p:sldId id="607" r:id="rId62"/>
    <p:sldId id="609" r:id="rId63"/>
    <p:sldId id="783" r:id="rId64"/>
    <p:sldId id="786" r:id="rId65"/>
    <p:sldId id="784" r:id="rId66"/>
    <p:sldId id="787" r:id="rId67"/>
    <p:sldId id="785" r:id="rId68"/>
    <p:sldId id="788" r:id="rId69"/>
    <p:sldId id="610" r:id="rId70"/>
    <p:sldId id="611" r:id="rId71"/>
  </p:sldIdLst>
  <p:sldSz cx="9144000" cy="6858000" type="screen4x3"/>
  <p:notesSz cx="6858000" cy="9144000"/>
  <p:custDataLst>
    <p:tags r:id="rId73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B4949F-C677-F445-AE4F-D93BD859A639}">
          <p14:sldIdLst>
            <p14:sldId id="463"/>
          </p14:sldIdLst>
        </p14:section>
        <p14:section name="ML" id="{9007891F-C823-4E4F-BD02-452675E81BE3}">
          <p14:sldIdLst>
            <p14:sldId id="573"/>
            <p14:sldId id="732"/>
            <p14:sldId id="733"/>
            <p14:sldId id="748"/>
            <p14:sldId id="749"/>
            <p14:sldId id="468"/>
            <p14:sldId id="735"/>
            <p14:sldId id="727"/>
            <p14:sldId id="751"/>
            <p14:sldId id="750"/>
            <p14:sldId id="729"/>
            <p14:sldId id="730"/>
            <p14:sldId id="579"/>
            <p14:sldId id="731"/>
            <p14:sldId id="753"/>
            <p14:sldId id="752"/>
            <p14:sldId id="754"/>
            <p14:sldId id="755"/>
            <p14:sldId id="484"/>
          </p14:sldIdLst>
        </p14:section>
        <p14:section name="Definitions" id="{0916C0C4-16FF-BE45-9F2A-ECB9DB75498A}">
          <p14:sldIdLst>
            <p14:sldId id="582"/>
            <p14:sldId id="584"/>
            <p14:sldId id="761"/>
            <p14:sldId id="762"/>
            <p14:sldId id="763"/>
            <p14:sldId id="587"/>
            <p14:sldId id="588"/>
            <p14:sldId id="589"/>
            <p14:sldId id="764"/>
            <p14:sldId id="767"/>
            <p14:sldId id="768"/>
            <p14:sldId id="769"/>
            <p14:sldId id="770"/>
            <p14:sldId id="771"/>
            <p14:sldId id="592"/>
            <p14:sldId id="772"/>
            <p14:sldId id="773"/>
            <p14:sldId id="775"/>
            <p14:sldId id="776"/>
            <p14:sldId id="774"/>
            <p14:sldId id="789"/>
            <p14:sldId id="791"/>
            <p14:sldId id="790"/>
            <p14:sldId id="792"/>
            <p14:sldId id="593"/>
          </p14:sldIdLst>
        </p14:section>
        <p14:section name="Problem Types" id="{F7C3796C-07C7-AD42-9C15-3F5532525C1A}">
          <p14:sldIdLst>
            <p14:sldId id="747"/>
            <p14:sldId id="757"/>
            <p14:sldId id="777"/>
            <p14:sldId id="756"/>
            <p14:sldId id="596"/>
            <p14:sldId id="597"/>
            <p14:sldId id="779"/>
            <p14:sldId id="780"/>
            <p14:sldId id="742"/>
            <p14:sldId id="744"/>
            <p14:sldId id="782"/>
            <p14:sldId id="605"/>
          </p14:sldIdLst>
        </p14:section>
        <p14:section name="Feature types" id="{074E334E-FEA9-9748-A407-AD0B3DEFE8B6}">
          <p14:sldIdLst>
            <p14:sldId id="746"/>
            <p14:sldId id="606"/>
            <p14:sldId id="608"/>
            <p14:sldId id="607"/>
            <p14:sldId id="609"/>
            <p14:sldId id="783"/>
            <p14:sldId id="786"/>
            <p14:sldId id="784"/>
            <p14:sldId id="787"/>
            <p14:sldId id="785"/>
            <p14:sldId id="788"/>
            <p14:sldId id="610"/>
            <p14:sldId id="6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249" userDrawn="1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4" pos="2880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709" userDrawn="1">
          <p15:clr>
            <a:srgbClr val="A4A3A4"/>
          </p15:clr>
        </p15:guide>
        <p15:guide id="7" orient="horz" pos="1480" userDrawn="1">
          <p15:clr>
            <a:srgbClr val="A4A3A4"/>
          </p15:clr>
        </p15:guide>
        <p15:guide id="8" orient="horz" pos="20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9CA5A2"/>
    <a:srgbClr val="D7554B"/>
    <a:srgbClr val="466F91"/>
    <a:srgbClr val="460B91"/>
    <a:srgbClr val="A26D6A"/>
    <a:srgbClr val="0059A9"/>
    <a:srgbClr val="FFFFFF"/>
    <a:srgbClr val="E0E0E0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D98C69-456B-4B25-9216-4ACE153FC6BF}" v="8" dt="2020-12-26T18:59:55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03" autoAdjust="0"/>
    <p:restoredTop sz="96837" autoAdjust="0"/>
  </p:normalViewPr>
  <p:slideViewPr>
    <p:cSldViewPr>
      <p:cViewPr varScale="1">
        <p:scale>
          <a:sx n="108" d="100"/>
          <a:sy n="108" d="100"/>
        </p:scale>
        <p:origin x="1170" y="144"/>
      </p:cViewPr>
      <p:guideLst>
        <p:guide orient="horz" pos="1570"/>
        <p:guide pos="249"/>
        <p:guide orient="horz" pos="527"/>
        <p:guide pos="2880"/>
        <p:guide orient="horz" pos="2160"/>
        <p:guide orient="horz" pos="709"/>
        <p:guide orient="horz" pos="1480"/>
        <p:guide orient="horz" pos="20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gs" Target="tags/tag1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14.01.2021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359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3672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0781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8710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9239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161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000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us now become more formal. In this video I will try to give you a general understanding on how we define and train machine learning models.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227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discuss the most basic definitions and illustrate them on one specific example, that we’ll be then using throughout the course.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 the following task: you want to define the price of an apartment based on its description. This is a regression task, since we are willing to predict price, which is a real number.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21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blackboard bold X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908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790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7926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660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411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7535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848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92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513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597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242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3747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802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Arthur Samuel was computer scientists. He wrote the first self-learning program, which played checkers.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5199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5252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238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8827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8137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15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1832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7540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283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13970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236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Arthur Samuel was computer scientists. He wrote the first self-learning program, which played checkers.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071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2425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4535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2995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Structured prediction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2306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9091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03736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3020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1383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02178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787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4286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51554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68949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2485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8223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2105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5786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5708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93935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2708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663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561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1869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671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Classification and interpretation of emotions</a:t>
            </a:r>
            <a:br>
              <a:rPr lang="en-US" sz="1200" dirty="0"/>
            </a:br>
            <a:r>
              <a:rPr lang="en-US" sz="1200" dirty="0"/>
              <a:t>given a text data is important task for </a:t>
            </a:r>
            <a:br>
              <a:rPr lang="en-US" sz="1200" dirty="0"/>
            </a:br>
            <a:r>
              <a:rPr lang="en-US" sz="1200" dirty="0"/>
              <a:t>processing customer reviews.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1507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audio" Target="../media/audio1.wav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audio" Target="../media/audio1.wav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9.tiff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audio" Target="../media/audio1.wav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audio" Target="../media/audio1.wav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audio" Target="../media/audio1.wav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180.png"/><Relationship Id="rId10" Type="http://schemas.openxmlformats.org/officeDocument/2006/relationships/audio" Target="../media/audio1.wav"/><Relationship Id="rId4" Type="http://schemas.openxmlformats.org/officeDocument/2006/relationships/image" Target="../media/image170.png"/><Relationship Id="rId9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0.tiff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4.png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4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52.png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microsoft.com/office/2007/relationships/hdphoto" Target="../media/hdphoto3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5"/>
          <p:cNvSpPr txBox="1">
            <a:spLocks/>
          </p:cNvSpPr>
          <p:nvPr/>
        </p:nvSpPr>
        <p:spPr>
          <a:xfrm>
            <a:off x="395536" y="109198"/>
            <a:ext cx="8648394" cy="633670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A26D6A"/>
                </a:solidFill>
              </a:rPr>
              <a:t>Introduction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00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How fast will an object reach ground</a:t>
            </a:r>
            <a:r>
              <a:rPr lang="ru-RU" sz="3200" b="1" dirty="0">
                <a:solidFill>
                  <a:srgbClr val="A26D6A"/>
                </a:solidFill>
                <a:cs typeface="Times New Roman" pitchFamily="18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A7B5AE1B-B840-254E-9B3D-454D9630E150}"/>
                  </a:ext>
                </a:extLst>
              </p:cNvPr>
              <p:cNvSpPr/>
              <p:nvPr/>
            </p:nvSpPr>
            <p:spPr>
              <a:xfrm>
                <a:off x="395288" y="836613"/>
                <a:ext cx="5863966" cy="25923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We drop an object from the height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How long will it be falling?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Galileo Galilei in 16</a:t>
                </a:r>
                <a:r>
                  <a:rPr lang="en-US" sz="2400" baseline="30000" dirty="0">
                    <a:solidFill>
                      <a:srgbClr val="4D4D4D"/>
                    </a:solidFill>
                  </a:rPr>
                  <a:t>th</a:t>
                </a:r>
                <a:r>
                  <a:rPr lang="en-US" sz="2400" dirty="0">
                    <a:solidFill>
                      <a:srgbClr val="4D4D4D"/>
                    </a:solidFill>
                  </a:rPr>
                  <a:t> century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  Made experiments,</a:t>
                </a:r>
                <a:br>
                  <a:rPr lang="en-US" sz="2400" dirty="0">
                    <a:solidFill>
                      <a:srgbClr val="4D4D4D"/>
                    </a:solidFill>
                  </a:rPr>
                </a:br>
                <a:r>
                  <a:rPr lang="en-US" sz="2400" dirty="0">
                    <a:solidFill>
                      <a:srgbClr val="4D4D4D"/>
                    </a:solidFill>
                  </a:rPr>
                  <a:t>  throwing balls from</a:t>
                </a:r>
                <a:br>
                  <a:rPr lang="en-US" sz="2400" dirty="0">
                    <a:solidFill>
                      <a:srgbClr val="4D4D4D"/>
                    </a:solidFill>
                  </a:rPr>
                </a:br>
                <a:r>
                  <a:rPr lang="en-US" sz="2400" dirty="0">
                    <a:solidFill>
                      <a:srgbClr val="4D4D4D"/>
                    </a:solidFill>
                  </a:rPr>
                  <a:t>  the Tower of Pisa</a:t>
                </a:r>
              </a:p>
            </p:txBody>
          </p:sp>
        </mc:Choice>
        <mc:Fallback xmlns="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A7B5AE1B-B840-254E-9B3D-454D9630E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5863966" cy="2592387"/>
              </a:xfrm>
              <a:prstGeom prst="rect">
                <a:avLst/>
              </a:prstGeom>
              <a:blipFill>
                <a:blip r:embed="rId4"/>
                <a:stretch>
                  <a:fillRect l="-3015" t="-3286" b="-1831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">
            <a:extLst>
              <a:ext uri="{FF2B5EF4-FFF2-40B4-BE49-F238E27FC236}">
                <a16:creationId xmlns:a16="http://schemas.microsoft.com/office/drawing/2014/main" id="{750DA424-B116-E943-8815-D09B666F8A6C}"/>
              </a:ext>
            </a:extLst>
          </p:cNvPr>
          <p:cNvSpPr/>
          <p:nvPr/>
        </p:nvSpPr>
        <p:spPr>
          <a:xfrm>
            <a:off x="1979712" y="6191726"/>
            <a:ext cx="59399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en.wikipedia.org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641" y="1295182"/>
            <a:ext cx="3183566" cy="48509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4" t="2495" r="20313" b="45041"/>
          <a:stretch/>
        </p:blipFill>
        <p:spPr>
          <a:xfrm>
            <a:off x="4644008" y="1210677"/>
            <a:ext cx="2144384" cy="21727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923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How fast will an object reach ground</a:t>
            </a:r>
            <a:r>
              <a:rPr lang="ru-RU" sz="3200" b="1" dirty="0">
                <a:solidFill>
                  <a:srgbClr val="A26D6A"/>
                </a:solidFill>
                <a:cs typeface="Times New Roman" pitchFamily="18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A7B5AE1B-B840-254E-9B3D-454D9630E150}"/>
                  </a:ext>
                </a:extLst>
              </p:cNvPr>
              <p:cNvSpPr/>
              <p:nvPr/>
            </p:nvSpPr>
            <p:spPr>
              <a:xfrm>
                <a:off x="395288" y="836613"/>
                <a:ext cx="8616008" cy="352849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We drop an object from the height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How long will it be falling?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Galileo Galilei in 16</a:t>
                </a:r>
                <a:r>
                  <a:rPr lang="en-US" sz="2400" baseline="30000" dirty="0">
                    <a:solidFill>
                      <a:srgbClr val="4D4D4D"/>
                    </a:solidFill>
                  </a:rPr>
                  <a:t>th</a:t>
                </a:r>
                <a:r>
                  <a:rPr lang="en-US" sz="2400" dirty="0">
                    <a:solidFill>
                      <a:srgbClr val="4D4D4D"/>
                    </a:solidFill>
                  </a:rPr>
                  <a:t> century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  Made experiments, throwing balls from the Tower of Pisa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We in 21</a:t>
                </a:r>
                <a:r>
                  <a:rPr lang="en-US" sz="2400" baseline="30000" dirty="0">
                    <a:solidFill>
                      <a:srgbClr val="4D4D4D"/>
                    </a:solidFill>
                  </a:rPr>
                  <a:t>st</a:t>
                </a:r>
                <a:r>
                  <a:rPr lang="en-US" sz="2400" dirty="0">
                    <a:solidFill>
                      <a:srgbClr val="4D4D4D"/>
                    </a:solidFill>
                  </a:rPr>
                  <a:t> century: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  Use the formula</a:t>
                </a:r>
              </a:p>
            </p:txBody>
          </p:sp>
        </mc:Choice>
        <mc:Fallback xmlns="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A7B5AE1B-B840-254E-9B3D-454D9630E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3528491"/>
              </a:xfrm>
              <a:prstGeom prst="rect">
                <a:avLst/>
              </a:prstGeom>
              <a:blipFill>
                <a:blip r:embed="rId4"/>
                <a:stretch>
                  <a:fillRect l="-2052" t="-241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296BF30-9525-9146-A1DD-10DC71D7BF6F}"/>
                  </a:ext>
                </a:extLst>
              </p:cNvPr>
              <p:cNvSpPr/>
              <p:nvPr/>
            </p:nvSpPr>
            <p:spPr>
              <a:xfrm>
                <a:off x="3654088" y="4569073"/>
                <a:ext cx="1835824" cy="1414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296BF30-9525-9146-A1DD-10DC71D7B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088" y="4569073"/>
                <a:ext cx="1835824" cy="14143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95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Who is on the picture?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FF6AE1-3776-3E4C-AC8E-E31CCC339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851760"/>
            <a:ext cx="7620000" cy="4279900"/>
          </a:xfrm>
          <a:prstGeom prst="rect">
            <a:avLst/>
          </a:prstGeom>
        </p:spPr>
      </p:pic>
      <p:sp>
        <p:nvSpPr>
          <p:cNvPr id="7" name="Прямоугольник 5">
            <a:extLst>
              <a:ext uri="{FF2B5EF4-FFF2-40B4-BE49-F238E27FC236}">
                <a16:creationId xmlns:a16="http://schemas.microsoft.com/office/drawing/2014/main" id="{5592AE41-E232-5844-91B1-8A202CF196FA}"/>
              </a:ext>
            </a:extLst>
          </p:cNvPr>
          <p:cNvSpPr/>
          <p:nvPr/>
        </p:nvSpPr>
        <p:spPr>
          <a:xfrm>
            <a:off x="395288" y="5359900"/>
            <a:ext cx="8616008" cy="10214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How do you know the answer?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Any formulas?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31230F-2835-0F4F-8508-917F8BAC1EC1}"/>
              </a:ext>
            </a:extLst>
          </p:cNvPr>
          <p:cNvSpPr/>
          <p:nvPr/>
        </p:nvSpPr>
        <p:spPr>
          <a:xfrm>
            <a:off x="3419872" y="5870614"/>
            <a:ext cx="49266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>
                <a:solidFill>
                  <a:schemeClr val="bg1">
                    <a:lumMod val="75000"/>
                  </a:schemeClr>
                </a:solidFill>
              </a:rPr>
              <a:t>https://www.fiverr.com/sufyanted/</a:t>
            </a:r>
            <a:br>
              <a:rPr lang="ru-RU" sz="15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ru-RU" sz="1500" dirty="0" err="1">
                <a:solidFill>
                  <a:schemeClr val="bg1">
                    <a:lumMod val="75000"/>
                  </a:schemeClr>
                </a:solidFill>
              </a:rPr>
              <a:t>machine-learning-python-projects-and-build-android-api</a:t>
            </a:r>
            <a:endParaRPr lang="ru-RU" sz="15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12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Which sentiment the text has?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907704" y="3717032"/>
            <a:ext cx="6840760" cy="2670107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algn="ctr">
              <a:spcAft>
                <a:spcPts val="1800"/>
              </a:spcAft>
            </a:pPr>
            <a:endParaRPr lang="ru-R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56B7A-DD3E-864C-B045-7C98A193D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671005"/>
            <a:ext cx="5974395" cy="3350283"/>
          </a:xfrm>
          <a:prstGeom prst="rect">
            <a:avLst/>
          </a:prstGeom>
          <a:ln w="63500">
            <a:solidFill>
              <a:srgbClr val="CDD1D0"/>
            </a:solidFill>
            <a:miter lim="800000"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E96750-037B-0F46-9DE2-E68F49AD80E9}"/>
              </a:ext>
            </a:extLst>
          </p:cNvPr>
          <p:cNvSpPr txBox="1"/>
          <p:nvPr/>
        </p:nvSpPr>
        <p:spPr>
          <a:xfrm>
            <a:off x="417996" y="832644"/>
            <a:ext cx="8726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Which review is positive?</a:t>
            </a:r>
          </a:p>
          <a:p>
            <a:pPr marL="800100" lvl="1" indent="-342900">
              <a:buClr>
                <a:srgbClr val="9CA5A2"/>
              </a:buClr>
              <a:buFont typeface="Myriad Pro" panose="020B0503030403020204" pitchFamily="34" charset="0"/>
              <a:buChar char="−"/>
            </a:pPr>
            <a:r>
              <a:rPr lang="en-US" sz="2400" dirty="0">
                <a:solidFill>
                  <a:srgbClr val="4D4D4D"/>
                </a:solidFill>
              </a:rPr>
              <a:t>“I like this tool, because it is better than nothing.”</a:t>
            </a:r>
          </a:p>
          <a:p>
            <a:pPr marL="800100" lvl="1" indent="-342900">
              <a:buClr>
                <a:srgbClr val="9CA5A2"/>
              </a:buClr>
              <a:buFont typeface="Myriad Pro" panose="020B0503030403020204" pitchFamily="34" charset="0"/>
              <a:buChar char="−"/>
            </a:pPr>
            <a:r>
              <a:rPr lang="en-US" sz="2400" dirty="0">
                <a:solidFill>
                  <a:srgbClr val="4D4D4D"/>
                </a:solidFill>
              </a:rPr>
              <a:t>“I don’t dislike this tool.”</a:t>
            </a:r>
          </a:p>
          <a:p>
            <a:pPr marL="800100" lvl="1" indent="-342900">
              <a:buClr>
                <a:srgbClr val="9CA5A2"/>
              </a:buClr>
              <a:buFont typeface="Myriad Pro" panose="020B0503030403020204" pitchFamily="34" charset="0"/>
              <a:buChar char="−"/>
            </a:pPr>
            <a:r>
              <a:rPr lang="en-US" sz="2400" dirty="0">
                <a:solidFill>
                  <a:srgbClr val="4D4D4D"/>
                </a:solidFill>
              </a:rPr>
              <a:t>“I love this tool as much as myself!”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50DA424-B116-E943-8815-D09B666F8A6C}"/>
              </a:ext>
            </a:extLst>
          </p:cNvPr>
          <p:cNvSpPr/>
          <p:nvPr/>
        </p:nvSpPr>
        <p:spPr>
          <a:xfrm>
            <a:off x="1979712" y="6191726"/>
            <a:ext cx="59399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arxiv.org</a:t>
            </a:r>
          </a:p>
        </p:txBody>
      </p:sp>
    </p:spTree>
    <p:extLst>
      <p:ext uri="{BB962C8B-B14F-4D97-AF65-F5344CB8AC3E}">
        <p14:creationId xmlns:p14="http://schemas.microsoft.com/office/powerpoint/2010/main" val="264630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Which sentiment the text has?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– text, i.e. couple of sentences  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– returns the sentiment: +1 for positive, -1 for negative</a:t>
                </a:r>
              </a:p>
              <a:p>
                <a:pPr>
                  <a:spcAft>
                    <a:spcPts val="1800"/>
                  </a:spcAft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There is no physics law or exact equation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Good news: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We can find a lot of examples of the pairs (text, sentiment)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Approximate solution is enough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194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59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What is Machine Learning</a:t>
            </a:r>
            <a:r>
              <a:rPr lang="ru-RU" sz="3200" b="1" dirty="0">
                <a:solidFill>
                  <a:srgbClr val="A26D6A"/>
                </a:solidFill>
                <a:cs typeface="Times New Roman" pitchFamily="18" charset="0"/>
              </a:rPr>
              <a:t>?</a:t>
            </a:r>
          </a:p>
        </p:txBody>
      </p:sp>
      <p:sp>
        <p:nvSpPr>
          <p:cNvPr id="14" name="Прямоугольник 5">
            <a:extLst>
              <a:ext uri="{FF2B5EF4-FFF2-40B4-BE49-F238E27FC236}">
                <a16:creationId xmlns:a16="http://schemas.microsoft.com/office/drawing/2014/main" id="{5F4CF0AD-A370-4746-A45D-96480A6236A0}"/>
              </a:ext>
            </a:extLst>
          </p:cNvPr>
          <p:cNvSpPr/>
          <p:nvPr/>
        </p:nvSpPr>
        <p:spPr>
          <a:xfrm>
            <a:off x="395288" y="836613"/>
            <a:ext cx="8137152" cy="78339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>
                <a:solidFill>
                  <a:srgbClr val="4D4D4D"/>
                </a:solidFill>
              </a:rPr>
              <a:t>Traditional programming</a:t>
            </a:r>
            <a:endParaRPr lang="ru-RU" sz="2400" dirty="0">
              <a:solidFill>
                <a:srgbClr val="4D4D4D"/>
              </a:solidFill>
            </a:endParaRPr>
          </a:p>
        </p:txBody>
      </p:sp>
      <p:cxnSp>
        <p:nvCxnSpPr>
          <p:cNvPr id="16" name="Straight Arrow Connector 12">
            <a:extLst>
              <a:ext uri="{FF2B5EF4-FFF2-40B4-BE49-F238E27FC236}">
                <a16:creationId xmlns:a16="http://schemas.microsoft.com/office/drawing/2014/main" id="{865260B0-6C9E-CE46-83FD-0F904FD2639D}"/>
              </a:ext>
            </a:extLst>
          </p:cNvPr>
          <p:cNvCxnSpPr>
            <a:cxnSpLocks/>
          </p:cNvCxnSpPr>
          <p:nvPr/>
        </p:nvCxnSpPr>
        <p:spPr>
          <a:xfrm>
            <a:off x="2555900" y="1747425"/>
            <a:ext cx="777482" cy="506139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4">
            <a:extLst>
              <a:ext uri="{FF2B5EF4-FFF2-40B4-BE49-F238E27FC236}">
                <a16:creationId xmlns:a16="http://schemas.microsoft.com/office/drawing/2014/main" id="{7231B7D3-6375-A54D-B178-2F15D462F26F}"/>
              </a:ext>
            </a:extLst>
          </p:cNvPr>
          <p:cNvCxnSpPr>
            <a:cxnSpLocks/>
          </p:cNvCxnSpPr>
          <p:nvPr/>
        </p:nvCxnSpPr>
        <p:spPr>
          <a:xfrm flipV="1">
            <a:off x="2555900" y="2460846"/>
            <a:ext cx="777482" cy="464084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C7997D-8887-5341-B08E-248E99BC9A33}"/>
              </a:ext>
            </a:extLst>
          </p:cNvPr>
          <p:cNvCxnSpPr>
            <a:cxnSpLocks/>
          </p:cNvCxnSpPr>
          <p:nvPr/>
        </p:nvCxnSpPr>
        <p:spPr>
          <a:xfrm flipV="1">
            <a:off x="5684924" y="2323228"/>
            <a:ext cx="539048" cy="1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8">
            <a:extLst>
              <a:ext uri="{FF2B5EF4-FFF2-40B4-BE49-F238E27FC236}">
                <a16:creationId xmlns:a16="http://schemas.microsoft.com/office/drawing/2014/main" id="{4EB0B212-095C-CF49-859C-7818AE727D29}"/>
              </a:ext>
            </a:extLst>
          </p:cNvPr>
          <p:cNvSpPr/>
          <p:nvPr/>
        </p:nvSpPr>
        <p:spPr>
          <a:xfrm>
            <a:off x="3389325" y="1747425"/>
            <a:ext cx="2304256" cy="1151607"/>
          </a:xfrm>
          <a:prstGeom prst="rect">
            <a:avLst/>
          </a:prstGeom>
          <a:solidFill>
            <a:srgbClr val="466F91">
              <a:alpha val="23000"/>
            </a:srgbClr>
          </a:solidFill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Computer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600C74D8-1873-7A43-BBDB-CD5418E88837}"/>
              </a:ext>
            </a:extLst>
          </p:cNvPr>
          <p:cNvSpPr/>
          <p:nvPr/>
        </p:nvSpPr>
        <p:spPr>
          <a:xfrm>
            <a:off x="755576" y="1412776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Data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14D5ACCA-777D-F548-B30D-AB1DECC981A1}"/>
              </a:ext>
            </a:extLst>
          </p:cNvPr>
          <p:cNvSpPr/>
          <p:nvPr/>
        </p:nvSpPr>
        <p:spPr>
          <a:xfrm>
            <a:off x="6395790" y="1988580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Output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3F30FFA-5D08-9E45-B6D0-A6F79EF14A55}"/>
              </a:ext>
            </a:extLst>
          </p:cNvPr>
          <p:cNvSpPr/>
          <p:nvPr/>
        </p:nvSpPr>
        <p:spPr>
          <a:xfrm>
            <a:off x="755576" y="2590281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Algorithm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480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What is Machine Learning</a:t>
            </a:r>
            <a:r>
              <a:rPr lang="ru-RU" sz="3200" b="1" dirty="0">
                <a:solidFill>
                  <a:srgbClr val="A26D6A"/>
                </a:solidFill>
                <a:cs typeface="Times New Roman" pitchFamily="18" charset="0"/>
              </a:rPr>
              <a:t>?</a:t>
            </a:r>
          </a:p>
        </p:txBody>
      </p:sp>
      <p:sp>
        <p:nvSpPr>
          <p:cNvPr id="23" name="Прямоугольник 5">
            <a:extLst>
              <a:ext uri="{FF2B5EF4-FFF2-40B4-BE49-F238E27FC236}">
                <a16:creationId xmlns:a16="http://schemas.microsoft.com/office/drawing/2014/main" id="{5F4CF0AD-A370-4746-A45D-96480A6236A0}"/>
              </a:ext>
            </a:extLst>
          </p:cNvPr>
          <p:cNvSpPr/>
          <p:nvPr/>
        </p:nvSpPr>
        <p:spPr>
          <a:xfrm>
            <a:off x="395288" y="836613"/>
            <a:ext cx="8137152" cy="78339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>
                <a:solidFill>
                  <a:srgbClr val="4D4D4D"/>
                </a:solidFill>
              </a:rPr>
              <a:t>Traditional programming: </a:t>
            </a:r>
            <a:r>
              <a:rPr lang="en-US" sz="2400" dirty="0">
                <a:solidFill>
                  <a:srgbClr val="4D4D4D"/>
                </a:solidFill>
              </a:rPr>
              <a:t>convert hours to minutes</a:t>
            </a:r>
            <a:endParaRPr lang="ru-RU" sz="2400" dirty="0">
              <a:solidFill>
                <a:srgbClr val="4D4D4D"/>
              </a:solidFill>
            </a:endParaRPr>
          </a:p>
        </p:txBody>
      </p:sp>
      <p:cxnSp>
        <p:nvCxnSpPr>
          <p:cNvPr id="14" name="Straight Arrow Connector 12">
            <a:extLst>
              <a:ext uri="{FF2B5EF4-FFF2-40B4-BE49-F238E27FC236}">
                <a16:creationId xmlns:a16="http://schemas.microsoft.com/office/drawing/2014/main" id="{865260B0-6C9E-CE46-83FD-0F904FD2639D}"/>
              </a:ext>
            </a:extLst>
          </p:cNvPr>
          <p:cNvCxnSpPr>
            <a:cxnSpLocks/>
          </p:cNvCxnSpPr>
          <p:nvPr/>
        </p:nvCxnSpPr>
        <p:spPr>
          <a:xfrm>
            <a:off x="2555900" y="1747425"/>
            <a:ext cx="777482" cy="506139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4">
            <a:extLst>
              <a:ext uri="{FF2B5EF4-FFF2-40B4-BE49-F238E27FC236}">
                <a16:creationId xmlns:a16="http://schemas.microsoft.com/office/drawing/2014/main" id="{7231B7D3-6375-A54D-B178-2F15D462F26F}"/>
              </a:ext>
            </a:extLst>
          </p:cNvPr>
          <p:cNvCxnSpPr>
            <a:cxnSpLocks/>
          </p:cNvCxnSpPr>
          <p:nvPr/>
        </p:nvCxnSpPr>
        <p:spPr>
          <a:xfrm flipV="1">
            <a:off x="2555900" y="2460846"/>
            <a:ext cx="777482" cy="464084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8">
            <a:extLst>
              <a:ext uri="{FF2B5EF4-FFF2-40B4-BE49-F238E27FC236}">
                <a16:creationId xmlns:a16="http://schemas.microsoft.com/office/drawing/2014/main" id="{81C7997D-8887-5341-B08E-248E99BC9A33}"/>
              </a:ext>
            </a:extLst>
          </p:cNvPr>
          <p:cNvCxnSpPr>
            <a:cxnSpLocks/>
          </p:cNvCxnSpPr>
          <p:nvPr/>
        </p:nvCxnSpPr>
        <p:spPr>
          <a:xfrm flipV="1">
            <a:off x="5684924" y="2323228"/>
            <a:ext cx="539048" cy="1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8">
            <a:extLst>
              <a:ext uri="{FF2B5EF4-FFF2-40B4-BE49-F238E27FC236}">
                <a16:creationId xmlns:a16="http://schemas.microsoft.com/office/drawing/2014/main" id="{4EB0B212-095C-CF49-859C-7818AE727D29}"/>
              </a:ext>
            </a:extLst>
          </p:cNvPr>
          <p:cNvSpPr/>
          <p:nvPr/>
        </p:nvSpPr>
        <p:spPr>
          <a:xfrm>
            <a:off x="3389325" y="1747425"/>
            <a:ext cx="2304256" cy="1151607"/>
          </a:xfrm>
          <a:prstGeom prst="rect">
            <a:avLst/>
          </a:prstGeom>
          <a:solidFill>
            <a:srgbClr val="466F91">
              <a:alpha val="23000"/>
            </a:srgbClr>
          </a:solidFill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Computer</a:t>
            </a:r>
            <a:endParaRPr lang="ru-RU" sz="2400" dirty="0">
              <a:solidFill>
                <a:srgbClr val="4D4D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9">
                <a:extLst>
                  <a:ext uri="{FF2B5EF4-FFF2-40B4-BE49-F238E27FC236}">
                    <a16:creationId xmlns:a16="http://schemas.microsoft.com/office/drawing/2014/main" id="{600C74D8-1873-7A43-BBDB-CD5418E88837}"/>
                  </a:ext>
                </a:extLst>
              </p:cNvPr>
              <p:cNvSpPr/>
              <p:nvPr/>
            </p:nvSpPr>
            <p:spPr>
              <a:xfrm>
                <a:off x="755576" y="1412776"/>
                <a:ext cx="1800324" cy="669297"/>
              </a:xfrm>
              <a:prstGeom prst="rect">
                <a:avLst/>
              </a:prstGeom>
              <a:noFill/>
              <a:ln w="38100">
                <a:solidFill>
                  <a:srgbClr val="466F9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20" name="Rectangle 9">
                <a:extLst>
                  <a:ext uri="{FF2B5EF4-FFF2-40B4-BE49-F238E27FC236}">
                    <a16:creationId xmlns:a16="http://schemas.microsoft.com/office/drawing/2014/main" id="{600C74D8-1873-7A43-BBDB-CD5418E88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412776"/>
                <a:ext cx="1800324" cy="669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466F9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10">
                <a:extLst>
                  <a:ext uri="{FF2B5EF4-FFF2-40B4-BE49-F238E27FC236}">
                    <a16:creationId xmlns:a16="http://schemas.microsoft.com/office/drawing/2014/main" id="{14D5ACCA-777D-F548-B30D-AB1DECC981A1}"/>
                  </a:ext>
                </a:extLst>
              </p:cNvPr>
              <p:cNvSpPr/>
              <p:nvPr/>
            </p:nvSpPr>
            <p:spPr>
              <a:xfrm>
                <a:off x="6395790" y="1988580"/>
                <a:ext cx="1800324" cy="669297"/>
              </a:xfrm>
              <a:prstGeom prst="rect">
                <a:avLst/>
              </a:prstGeom>
              <a:noFill/>
              <a:ln w="38100">
                <a:solidFill>
                  <a:srgbClr val="466F9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300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21" name="Rectangle 10">
                <a:extLst>
                  <a:ext uri="{FF2B5EF4-FFF2-40B4-BE49-F238E27FC236}">
                    <a16:creationId xmlns:a16="http://schemas.microsoft.com/office/drawing/2014/main" id="{14D5ACCA-777D-F548-B30D-AB1DECC981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790" y="1988580"/>
                <a:ext cx="1800324" cy="6692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466F9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11">
                <a:extLst>
                  <a:ext uri="{FF2B5EF4-FFF2-40B4-BE49-F238E27FC236}">
                    <a16:creationId xmlns:a16="http://schemas.microsoft.com/office/drawing/2014/main" id="{43F30FFA-5D08-9E45-B6D0-A6F79EF14A55}"/>
                  </a:ext>
                </a:extLst>
              </p:cNvPr>
              <p:cNvSpPr/>
              <p:nvPr/>
            </p:nvSpPr>
            <p:spPr>
              <a:xfrm>
                <a:off x="755576" y="2590281"/>
                <a:ext cx="1800324" cy="669297"/>
              </a:xfrm>
              <a:prstGeom prst="rect">
                <a:avLst/>
              </a:prstGeom>
              <a:noFill/>
              <a:ln w="38100">
                <a:solidFill>
                  <a:srgbClr val="466F9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22" name="Rectangle 11">
                <a:extLst>
                  <a:ext uri="{FF2B5EF4-FFF2-40B4-BE49-F238E27FC236}">
                    <a16:creationId xmlns:a16="http://schemas.microsoft.com/office/drawing/2014/main" id="{43F30FFA-5D08-9E45-B6D0-A6F79EF14A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590281"/>
                <a:ext cx="1800324" cy="669297"/>
              </a:xfrm>
              <a:prstGeom prst="rect">
                <a:avLst/>
              </a:prstGeom>
              <a:blipFill>
                <a:blip r:embed="rId6"/>
                <a:stretch>
                  <a:fillRect l="-664"/>
                </a:stretch>
              </a:blipFill>
              <a:ln w="38100">
                <a:solidFill>
                  <a:srgbClr val="466F9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02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What is Machine Learning</a:t>
            </a:r>
            <a:r>
              <a:rPr lang="ru-RU" sz="3200" b="1" dirty="0">
                <a:solidFill>
                  <a:srgbClr val="A26D6A"/>
                </a:solidFill>
                <a:cs typeface="Times New Roman" pitchFamily="18" charset="0"/>
              </a:rPr>
              <a:t>?</a:t>
            </a:r>
          </a:p>
        </p:txBody>
      </p:sp>
      <p:cxnSp>
        <p:nvCxnSpPr>
          <p:cNvPr id="24" name="Straight Arrow Connector 12">
            <a:extLst>
              <a:ext uri="{FF2B5EF4-FFF2-40B4-BE49-F238E27FC236}">
                <a16:creationId xmlns:a16="http://schemas.microsoft.com/office/drawing/2014/main" id="{865260B0-6C9E-CE46-83FD-0F904FD2639D}"/>
              </a:ext>
            </a:extLst>
          </p:cNvPr>
          <p:cNvCxnSpPr>
            <a:cxnSpLocks/>
          </p:cNvCxnSpPr>
          <p:nvPr/>
        </p:nvCxnSpPr>
        <p:spPr>
          <a:xfrm>
            <a:off x="2555109" y="4772565"/>
            <a:ext cx="792755" cy="506139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4">
            <a:extLst>
              <a:ext uri="{FF2B5EF4-FFF2-40B4-BE49-F238E27FC236}">
                <a16:creationId xmlns:a16="http://schemas.microsoft.com/office/drawing/2014/main" id="{7231B7D3-6375-A54D-B178-2F15D462F26F}"/>
              </a:ext>
            </a:extLst>
          </p:cNvPr>
          <p:cNvCxnSpPr>
            <a:cxnSpLocks/>
          </p:cNvCxnSpPr>
          <p:nvPr/>
        </p:nvCxnSpPr>
        <p:spPr>
          <a:xfrm flipV="1">
            <a:off x="2555109" y="5485985"/>
            <a:ext cx="792755" cy="464085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12">
            <a:extLst>
              <a:ext uri="{FF2B5EF4-FFF2-40B4-BE49-F238E27FC236}">
                <a16:creationId xmlns:a16="http://schemas.microsoft.com/office/drawing/2014/main" id="{865260B0-6C9E-CE46-83FD-0F904FD2639D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2555900" y="1747425"/>
            <a:ext cx="777482" cy="506139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4">
            <a:extLst>
              <a:ext uri="{FF2B5EF4-FFF2-40B4-BE49-F238E27FC236}">
                <a16:creationId xmlns:a16="http://schemas.microsoft.com/office/drawing/2014/main" id="{7231B7D3-6375-A54D-B178-2F15D462F26F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2555900" y="2460846"/>
            <a:ext cx="777482" cy="464084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18">
            <a:extLst>
              <a:ext uri="{FF2B5EF4-FFF2-40B4-BE49-F238E27FC236}">
                <a16:creationId xmlns:a16="http://schemas.microsoft.com/office/drawing/2014/main" id="{81C7997D-8887-5341-B08E-248E99BC9A33}"/>
              </a:ext>
            </a:extLst>
          </p:cNvPr>
          <p:cNvCxnSpPr>
            <a:cxnSpLocks/>
          </p:cNvCxnSpPr>
          <p:nvPr/>
        </p:nvCxnSpPr>
        <p:spPr>
          <a:xfrm>
            <a:off x="5724128" y="5300962"/>
            <a:ext cx="499844" cy="1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18">
            <a:extLst>
              <a:ext uri="{FF2B5EF4-FFF2-40B4-BE49-F238E27FC236}">
                <a16:creationId xmlns:a16="http://schemas.microsoft.com/office/drawing/2014/main" id="{81C7997D-8887-5341-B08E-248E99BC9A33}"/>
              </a:ext>
            </a:extLst>
          </p:cNvPr>
          <p:cNvCxnSpPr>
            <a:cxnSpLocks/>
          </p:cNvCxnSpPr>
          <p:nvPr/>
        </p:nvCxnSpPr>
        <p:spPr>
          <a:xfrm flipV="1">
            <a:off x="5684924" y="2323228"/>
            <a:ext cx="539048" cy="1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/>
          <p:cNvSpPr/>
          <p:nvPr/>
        </p:nvSpPr>
        <p:spPr>
          <a:xfrm>
            <a:off x="395288" y="836613"/>
            <a:ext cx="8616008" cy="554471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DA4F24AA-16A8-5944-A0EC-1A52231EB8A3}"/>
              </a:ext>
            </a:extLst>
          </p:cNvPr>
          <p:cNvSpPr/>
          <p:nvPr/>
        </p:nvSpPr>
        <p:spPr>
          <a:xfrm>
            <a:off x="3419872" y="4725159"/>
            <a:ext cx="2304256" cy="1151607"/>
          </a:xfrm>
          <a:prstGeom prst="rect">
            <a:avLst/>
          </a:prstGeom>
          <a:solidFill>
            <a:srgbClr val="466F91">
              <a:alpha val="23000"/>
            </a:srgbClr>
          </a:solidFill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Computer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400C1324-2EC5-6249-82DC-B4157B69BF37}"/>
              </a:ext>
            </a:extLst>
          </p:cNvPr>
          <p:cNvSpPr/>
          <p:nvPr/>
        </p:nvSpPr>
        <p:spPr>
          <a:xfrm>
            <a:off x="755576" y="4390510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Data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5A51E0ED-FF10-0649-9335-F14AF486815B}"/>
              </a:ext>
            </a:extLst>
          </p:cNvPr>
          <p:cNvSpPr/>
          <p:nvPr/>
        </p:nvSpPr>
        <p:spPr>
          <a:xfrm>
            <a:off x="755576" y="5568015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Output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C632B52E-E790-E548-A44C-2CD64134DEAB}"/>
              </a:ext>
            </a:extLst>
          </p:cNvPr>
          <p:cNvSpPr/>
          <p:nvPr/>
        </p:nvSpPr>
        <p:spPr>
          <a:xfrm>
            <a:off x="6372200" y="4966314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Algorithm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4EB0B212-095C-CF49-859C-7818AE727D29}"/>
              </a:ext>
            </a:extLst>
          </p:cNvPr>
          <p:cNvSpPr/>
          <p:nvPr/>
        </p:nvSpPr>
        <p:spPr>
          <a:xfrm>
            <a:off x="3389325" y="1747425"/>
            <a:ext cx="2304256" cy="1151607"/>
          </a:xfrm>
          <a:prstGeom prst="rect">
            <a:avLst/>
          </a:prstGeom>
          <a:solidFill>
            <a:srgbClr val="466F91">
              <a:alpha val="23000"/>
            </a:srgbClr>
          </a:solidFill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Computer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600C74D8-1873-7A43-BBDB-CD5418E88837}"/>
              </a:ext>
            </a:extLst>
          </p:cNvPr>
          <p:cNvSpPr/>
          <p:nvPr/>
        </p:nvSpPr>
        <p:spPr>
          <a:xfrm>
            <a:off x="755576" y="1412776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Data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14D5ACCA-777D-F548-B30D-AB1DECC981A1}"/>
              </a:ext>
            </a:extLst>
          </p:cNvPr>
          <p:cNvSpPr/>
          <p:nvPr/>
        </p:nvSpPr>
        <p:spPr>
          <a:xfrm>
            <a:off x="6395790" y="1988580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Output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43F30FFA-5D08-9E45-B6D0-A6F79EF14A55}"/>
              </a:ext>
            </a:extLst>
          </p:cNvPr>
          <p:cNvSpPr/>
          <p:nvPr/>
        </p:nvSpPr>
        <p:spPr>
          <a:xfrm>
            <a:off x="755576" y="2590281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Algorithm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40" name="Прямоугольник 5">
            <a:extLst>
              <a:ext uri="{FF2B5EF4-FFF2-40B4-BE49-F238E27FC236}">
                <a16:creationId xmlns:a16="http://schemas.microsoft.com/office/drawing/2014/main" id="{5F4CF0AD-A370-4746-A45D-96480A6236A0}"/>
              </a:ext>
            </a:extLst>
          </p:cNvPr>
          <p:cNvSpPr/>
          <p:nvPr/>
        </p:nvSpPr>
        <p:spPr>
          <a:xfrm>
            <a:off x="395288" y="836613"/>
            <a:ext cx="4176712" cy="78339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>
                <a:solidFill>
                  <a:srgbClr val="4D4D4D"/>
                </a:solidFill>
              </a:rPr>
              <a:t>Traditional programming</a:t>
            </a:r>
            <a:endParaRPr lang="ru-RU" sz="2400" b="1" dirty="0">
              <a:solidFill>
                <a:srgbClr val="4D4D4D"/>
              </a:solidFill>
            </a:endParaRPr>
          </a:p>
        </p:txBody>
      </p:sp>
      <p:sp>
        <p:nvSpPr>
          <p:cNvPr id="41" name="Прямоугольник 5">
            <a:extLst>
              <a:ext uri="{FF2B5EF4-FFF2-40B4-BE49-F238E27FC236}">
                <a16:creationId xmlns:a16="http://schemas.microsoft.com/office/drawing/2014/main" id="{77B6962A-A241-FD4E-9149-F4869969133F}"/>
              </a:ext>
            </a:extLst>
          </p:cNvPr>
          <p:cNvSpPr/>
          <p:nvPr/>
        </p:nvSpPr>
        <p:spPr>
          <a:xfrm>
            <a:off x="395288" y="3802079"/>
            <a:ext cx="8748712" cy="78339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>
                <a:solidFill>
                  <a:srgbClr val="4D4D4D"/>
                </a:solidFill>
              </a:rPr>
              <a:t>Machine Learning</a:t>
            </a: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32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12">
            <a:extLst>
              <a:ext uri="{FF2B5EF4-FFF2-40B4-BE49-F238E27FC236}">
                <a16:creationId xmlns:a16="http://schemas.microsoft.com/office/drawing/2014/main" id="{865260B0-6C9E-CE46-83FD-0F904FD2639D}"/>
              </a:ext>
            </a:extLst>
          </p:cNvPr>
          <p:cNvCxnSpPr>
            <a:cxnSpLocks/>
          </p:cNvCxnSpPr>
          <p:nvPr/>
        </p:nvCxnSpPr>
        <p:spPr>
          <a:xfrm>
            <a:off x="2555109" y="4772565"/>
            <a:ext cx="792755" cy="506139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14">
            <a:extLst>
              <a:ext uri="{FF2B5EF4-FFF2-40B4-BE49-F238E27FC236}">
                <a16:creationId xmlns:a16="http://schemas.microsoft.com/office/drawing/2014/main" id="{7231B7D3-6375-A54D-B178-2F15D462F26F}"/>
              </a:ext>
            </a:extLst>
          </p:cNvPr>
          <p:cNvCxnSpPr>
            <a:cxnSpLocks/>
          </p:cNvCxnSpPr>
          <p:nvPr/>
        </p:nvCxnSpPr>
        <p:spPr>
          <a:xfrm flipV="1">
            <a:off x="2555109" y="5485985"/>
            <a:ext cx="792755" cy="464085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5260B0-6C9E-CE46-83FD-0F904FD2639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555900" y="1747425"/>
            <a:ext cx="777482" cy="506139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31B7D3-6375-A54D-B178-2F15D462F26F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555900" y="2460846"/>
            <a:ext cx="777482" cy="464084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18">
            <a:extLst>
              <a:ext uri="{FF2B5EF4-FFF2-40B4-BE49-F238E27FC236}">
                <a16:creationId xmlns:a16="http://schemas.microsoft.com/office/drawing/2014/main" id="{81C7997D-8887-5341-B08E-248E99BC9A33}"/>
              </a:ext>
            </a:extLst>
          </p:cNvPr>
          <p:cNvCxnSpPr>
            <a:cxnSpLocks/>
          </p:cNvCxnSpPr>
          <p:nvPr/>
        </p:nvCxnSpPr>
        <p:spPr>
          <a:xfrm>
            <a:off x="5724128" y="5300962"/>
            <a:ext cx="499844" cy="1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8">
            <a:extLst>
              <a:ext uri="{FF2B5EF4-FFF2-40B4-BE49-F238E27FC236}">
                <a16:creationId xmlns:a16="http://schemas.microsoft.com/office/drawing/2014/main" id="{81C7997D-8887-5341-B08E-248E99BC9A33}"/>
              </a:ext>
            </a:extLst>
          </p:cNvPr>
          <p:cNvCxnSpPr>
            <a:cxnSpLocks/>
          </p:cNvCxnSpPr>
          <p:nvPr/>
        </p:nvCxnSpPr>
        <p:spPr>
          <a:xfrm flipV="1">
            <a:off x="5684924" y="2323228"/>
            <a:ext cx="539048" cy="1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What is Machine Learning</a:t>
            </a:r>
            <a:r>
              <a:rPr lang="ru-RU" sz="3200" b="1" dirty="0">
                <a:solidFill>
                  <a:srgbClr val="A26D6A"/>
                </a:solidFill>
                <a:cs typeface="Times New Roman" pitchFamily="18" charset="0"/>
              </a:rPr>
              <a:t>?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836613"/>
            <a:ext cx="8616008" cy="554471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4F24AA-16A8-5944-A0EC-1A52231EB8A3}"/>
              </a:ext>
            </a:extLst>
          </p:cNvPr>
          <p:cNvSpPr/>
          <p:nvPr/>
        </p:nvSpPr>
        <p:spPr>
          <a:xfrm>
            <a:off x="3419872" y="4725159"/>
            <a:ext cx="2304256" cy="1151607"/>
          </a:xfrm>
          <a:prstGeom prst="rect">
            <a:avLst/>
          </a:prstGeom>
          <a:solidFill>
            <a:srgbClr val="466F91">
              <a:alpha val="23000"/>
            </a:srgbClr>
          </a:solidFill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Computer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0C1324-2EC5-6249-82DC-B4157B69BF37}"/>
              </a:ext>
            </a:extLst>
          </p:cNvPr>
          <p:cNvSpPr/>
          <p:nvPr/>
        </p:nvSpPr>
        <p:spPr>
          <a:xfrm>
            <a:off x="755576" y="4390510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Pictures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51E0ED-FF10-0649-9335-F14AF486815B}"/>
              </a:ext>
            </a:extLst>
          </p:cNvPr>
          <p:cNvSpPr/>
          <p:nvPr/>
        </p:nvSpPr>
        <p:spPr>
          <a:xfrm>
            <a:off x="755576" y="5568015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Labels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32B52E-E790-E548-A44C-2CD64134DEAB}"/>
              </a:ext>
            </a:extLst>
          </p:cNvPr>
          <p:cNvSpPr/>
          <p:nvPr/>
        </p:nvSpPr>
        <p:spPr>
          <a:xfrm>
            <a:off x="6372200" y="4966314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Algorithm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0B212-095C-CF49-859C-7818AE727D29}"/>
              </a:ext>
            </a:extLst>
          </p:cNvPr>
          <p:cNvSpPr/>
          <p:nvPr/>
        </p:nvSpPr>
        <p:spPr>
          <a:xfrm>
            <a:off x="3389325" y="1747425"/>
            <a:ext cx="2304256" cy="1151607"/>
          </a:xfrm>
          <a:prstGeom prst="rect">
            <a:avLst/>
          </a:prstGeom>
          <a:solidFill>
            <a:srgbClr val="466F91">
              <a:alpha val="23000"/>
            </a:srgbClr>
          </a:solidFill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Computer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0C74D8-1873-7A43-BBDB-CD5418E88837}"/>
              </a:ext>
            </a:extLst>
          </p:cNvPr>
          <p:cNvSpPr/>
          <p:nvPr/>
        </p:nvSpPr>
        <p:spPr>
          <a:xfrm>
            <a:off x="755576" y="1412776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Data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D5ACCA-777D-F548-B30D-AB1DECC981A1}"/>
              </a:ext>
            </a:extLst>
          </p:cNvPr>
          <p:cNvSpPr/>
          <p:nvPr/>
        </p:nvSpPr>
        <p:spPr>
          <a:xfrm>
            <a:off x="6395790" y="1988580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Output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F30FFA-5D08-9E45-B6D0-A6F79EF14A55}"/>
              </a:ext>
            </a:extLst>
          </p:cNvPr>
          <p:cNvSpPr/>
          <p:nvPr/>
        </p:nvSpPr>
        <p:spPr>
          <a:xfrm>
            <a:off x="755576" y="2590281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Algorithm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23" name="Прямоугольник 5">
            <a:extLst>
              <a:ext uri="{FF2B5EF4-FFF2-40B4-BE49-F238E27FC236}">
                <a16:creationId xmlns:a16="http://schemas.microsoft.com/office/drawing/2014/main" id="{5F4CF0AD-A370-4746-A45D-96480A6236A0}"/>
              </a:ext>
            </a:extLst>
          </p:cNvPr>
          <p:cNvSpPr/>
          <p:nvPr/>
        </p:nvSpPr>
        <p:spPr>
          <a:xfrm>
            <a:off x="395288" y="836613"/>
            <a:ext cx="4176712" cy="78339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>
                <a:solidFill>
                  <a:srgbClr val="4D4D4D"/>
                </a:solidFill>
              </a:rPr>
              <a:t>Traditional programming</a:t>
            </a:r>
            <a:endParaRPr lang="ru-RU" sz="2400" b="1" dirty="0">
              <a:solidFill>
                <a:srgbClr val="4D4D4D"/>
              </a:solidFill>
            </a:endParaRPr>
          </a:p>
        </p:txBody>
      </p:sp>
      <p:sp>
        <p:nvSpPr>
          <p:cNvPr id="27" name="Прямоугольник 5">
            <a:extLst>
              <a:ext uri="{FF2B5EF4-FFF2-40B4-BE49-F238E27FC236}">
                <a16:creationId xmlns:a16="http://schemas.microsoft.com/office/drawing/2014/main" id="{77B6962A-A241-FD4E-9149-F4869969133F}"/>
              </a:ext>
            </a:extLst>
          </p:cNvPr>
          <p:cNvSpPr/>
          <p:nvPr/>
        </p:nvSpPr>
        <p:spPr>
          <a:xfrm>
            <a:off x="395288" y="3802079"/>
            <a:ext cx="8748712" cy="78339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>
                <a:solidFill>
                  <a:srgbClr val="4D4D4D"/>
                </a:solidFill>
              </a:rPr>
              <a:t>Machine Learning: </a:t>
            </a:r>
            <a:r>
              <a:rPr lang="en-US" sz="2400" dirty="0">
                <a:solidFill>
                  <a:srgbClr val="4D4D4D"/>
                </a:solidFill>
              </a:rPr>
              <a:t>distinguish cats from dogs  </a:t>
            </a: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31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Machine Learning is Everywhere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7985D0-6E0E-F44C-A076-26402412E484}"/>
              </a:ext>
            </a:extLst>
          </p:cNvPr>
          <p:cNvSpPr txBox="1"/>
          <p:nvPr/>
        </p:nvSpPr>
        <p:spPr>
          <a:xfrm>
            <a:off x="3751230" y="836613"/>
            <a:ext cx="52600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D4D4D"/>
                </a:solidFill>
              </a:rPr>
              <a:t>What user will like based on his/her history and preferences</a:t>
            </a:r>
          </a:p>
          <a:p>
            <a:endParaRPr lang="en-US" sz="2400" dirty="0">
              <a:solidFill>
                <a:srgbClr val="4D4D4D"/>
              </a:solidFill>
            </a:endParaRPr>
          </a:p>
          <a:p>
            <a:endParaRPr lang="en-US" sz="2400" dirty="0">
              <a:solidFill>
                <a:srgbClr val="4D4D4D"/>
              </a:solidFill>
            </a:endParaRPr>
          </a:p>
          <a:p>
            <a:r>
              <a:rPr lang="en-US" sz="2400" dirty="0">
                <a:solidFill>
                  <a:srgbClr val="4D4D4D"/>
                </a:solidFill>
              </a:rPr>
              <a:t>Which advertisement is relevant for this user at this moment of time</a:t>
            </a:r>
            <a:endParaRPr lang="ru-RU" sz="2400" dirty="0">
              <a:solidFill>
                <a:srgbClr val="4D4D4D"/>
              </a:solidFill>
            </a:endParaRPr>
          </a:p>
          <a:p>
            <a:endParaRPr lang="en-US" sz="2400" dirty="0">
              <a:solidFill>
                <a:srgbClr val="4D4D4D"/>
              </a:solidFill>
            </a:endParaRPr>
          </a:p>
          <a:p>
            <a:endParaRPr lang="en-US" sz="2400" dirty="0">
              <a:solidFill>
                <a:srgbClr val="4D4D4D"/>
              </a:solidFill>
            </a:endParaRPr>
          </a:p>
          <a:p>
            <a:r>
              <a:rPr lang="en-US" sz="2400" dirty="0">
                <a:solidFill>
                  <a:srgbClr val="4D4D4D"/>
                </a:solidFill>
              </a:rPr>
              <a:t>What should be an answer for a specific question/query</a:t>
            </a:r>
            <a:endParaRPr lang="ru-RU" sz="2400" dirty="0">
              <a:solidFill>
                <a:srgbClr val="4D4D4D"/>
              </a:solidFill>
            </a:endParaRPr>
          </a:p>
          <a:p>
            <a:endParaRPr lang="en-US" sz="2400" dirty="0">
              <a:solidFill>
                <a:srgbClr val="4D4D4D"/>
              </a:solidFill>
            </a:endParaRPr>
          </a:p>
          <a:p>
            <a:br>
              <a:rPr lang="en-US" sz="2400" b="1" dirty="0">
                <a:solidFill>
                  <a:srgbClr val="4D4D4D"/>
                </a:solidFill>
              </a:rPr>
            </a:br>
            <a:r>
              <a:rPr lang="en-US" sz="2400" dirty="0">
                <a:solidFill>
                  <a:srgbClr val="4D4D4D"/>
                </a:solidFill>
              </a:rPr>
              <a:t>What should be the next action based on the route, camera data,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35855-FC7F-6E40-8457-8F6869D1F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929761"/>
            <a:ext cx="1152128" cy="1152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C0B42B-AE9F-C048-AC39-13D0A541C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079" y="929761"/>
            <a:ext cx="1152128" cy="1152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3E5CC4-A70D-FC4D-B0BD-B955D7EEB0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716" b="34880"/>
          <a:stretch/>
        </p:blipFill>
        <p:spPr>
          <a:xfrm>
            <a:off x="611560" y="3745389"/>
            <a:ext cx="3139670" cy="951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28CC3F-1B50-F345-8E64-AE6C452ED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164" y="5090839"/>
            <a:ext cx="1585831" cy="1026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A67229-C49A-C74C-88BF-4F4AB0EDCF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942" b="9034"/>
          <a:stretch/>
        </p:blipFill>
        <p:spPr>
          <a:xfrm>
            <a:off x="2269349" y="5088779"/>
            <a:ext cx="1236760" cy="10267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F3E85-D8E4-1B43-86F1-C4C78EED7A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560" y="2363503"/>
            <a:ext cx="1892300" cy="1066800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ADB09306-A206-4FB6-8358-1905D45B16BE}"/>
              </a:ext>
            </a:extLst>
          </p:cNvPr>
          <p:cNvSpPr/>
          <p:nvPr/>
        </p:nvSpPr>
        <p:spPr>
          <a:xfrm>
            <a:off x="1979712" y="6191726"/>
            <a:ext cx="59399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netflix.com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spotify.com / Ads.google.com / dribbble.com / waymo.com / logodesignlove.com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63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5"/>
          <p:cNvSpPr txBox="1">
            <a:spLocks/>
          </p:cNvSpPr>
          <p:nvPr/>
        </p:nvSpPr>
        <p:spPr>
          <a:xfrm>
            <a:off x="395536" y="109198"/>
            <a:ext cx="8648394" cy="633670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A26D6A"/>
                </a:solidFill>
              </a:rPr>
              <a:t>What is Machine Learning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14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Summary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836712"/>
            <a:ext cx="8616008" cy="554471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Machine learning is used in many spheres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We want to infer algorithm from the data, without knowing the exact law or formula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Approximate solution is enough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How rough the solution may be depends on a specific task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89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5"/>
          <p:cNvSpPr txBox="1">
            <a:spLocks/>
          </p:cNvSpPr>
          <p:nvPr/>
        </p:nvSpPr>
        <p:spPr>
          <a:xfrm>
            <a:off x="395536" y="109198"/>
            <a:ext cx="8648394" cy="633670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A26D6A"/>
                </a:solidFill>
              </a:rPr>
              <a:t>Basic Definitions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0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92475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Running Example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836613"/>
            <a:ext cx="8616008" cy="554471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We are given the list of apartments and its properties</a:t>
            </a: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We would like to obtain an algorithm to predict the price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Examples from </a:t>
            </a:r>
            <a:r>
              <a:rPr lang="en-US" sz="2400" dirty="0" err="1">
                <a:solidFill>
                  <a:srgbClr val="4D4D4D"/>
                </a:solidFill>
              </a:rPr>
              <a:t>Kaggle.com</a:t>
            </a:r>
            <a:r>
              <a:rPr lang="en-US" sz="2400" dirty="0">
                <a:solidFill>
                  <a:srgbClr val="4D4D4D"/>
                </a:solidFill>
              </a:rPr>
              <a:t>:</a:t>
            </a:r>
          </a:p>
          <a:p>
            <a:pPr marL="800100" lvl="1" indent="-342900">
              <a:spcAft>
                <a:spcPts val="1800"/>
              </a:spcAft>
              <a:buClr>
                <a:srgbClr val="9CA5A2"/>
              </a:buClr>
              <a:buFont typeface="Myriad Pro" panose="020B0503030403020204" pitchFamily="34" charset="0"/>
              <a:buChar char="−"/>
            </a:pPr>
            <a:r>
              <a:rPr lang="en-US" sz="2400" dirty="0">
                <a:solidFill>
                  <a:srgbClr val="4D4D4D"/>
                </a:solidFill>
              </a:rPr>
              <a:t>Zillow’s Home Value Prediction </a:t>
            </a:r>
            <a:br>
              <a:rPr lang="en-US" sz="2400" dirty="0">
                <a:solidFill>
                  <a:srgbClr val="4D4D4D"/>
                </a:solidFill>
              </a:rPr>
            </a:br>
            <a:r>
              <a:rPr lang="en-US" sz="2400" dirty="0">
                <a:solidFill>
                  <a:srgbClr val="4D4D4D"/>
                </a:solidFill>
              </a:rPr>
              <a:t>($25’000 1</a:t>
            </a:r>
            <a:r>
              <a:rPr lang="en-US" sz="2400" baseline="30000" dirty="0">
                <a:solidFill>
                  <a:srgbClr val="4D4D4D"/>
                </a:solidFill>
              </a:rPr>
              <a:t>st</a:t>
            </a:r>
            <a:r>
              <a:rPr lang="en-US" sz="2400" dirty="0">
                <a:solidFill>
                  <a:srgbClr val="4D4D4D"/>
                </a:solidFill>
              </a:rPr>
              <a:t> place prize) </a:t>
            </a:r>
          </a:p>
          <a:p>
            <a:pPr marL="800100" lvl="1" indent="-342900">
              <a:spcAft>
                <a:spcPts val="1800"/>
              </a:spcAft>
              <a:buClr>
                <a:srgbClr val="9CA5A2"/>
              </a:buClr>
              <a:buFont typeface="Myriad Pro" panose="020B0503030403020204" pitchFamily="34" charset="0"/>
              <a:buChar char="−"/>
            </a:pPr>
            <a:r>
              <a:rPr lang="ru-RU" sz="2400" dirty="0">
                <a:solidFill>
                  <a:srgbClr val="4D4D4D"/>
                </a:solidFill>
              </a:rPr>
              <a:t> </a:t>
            </a:r>
            <a:r>
              <a:rPr lang="en-GB" sz="2400" dirty="0">
                <a:solidFill>
                  <a:srgbClr val="4D4D4D"/>
                </a:solidFill>
              </a:rPr>
              <a:t>Sberbank Russian Housing Market </a:t>
            </a:r>
            <a:br>
              <a:rPr lang="en-GB" sz="2400" dirty="0">
                <a:solidFill>
                  <a:srgbClr val="4D4D4D"/>
                </a:solidFill>
              </a:rPr>
            </a:br>
            <a:r>
              <a:rPr lang="en-US" sz="2400" dirty="0">
                <a:solidFill>
                  <a:srgbClr val="4D4D4D"/>
                </a:solidFill>
              </a:rPr>
              <a:t>($12’000 1</a:t>
            </a:r>
            <a:r>
              <a:rPr lang="en-US" sz="2400" baseline="30000" dirty="0">
                <a:solidFill>
                  <a:srgbClr val="4D4D4D"/>
                </a:solidFill>
              </a:rPr>
              <a:t>st</a:t>
            </a:r>
            <a:r>
              <a:rPr lang="en-US" sz="2400" dirty="0">
                <a:solidFill>
                  <a:srgbClr val="4D4D4D"/>
                </a:solidFill>
              </a:rPr>
              <a:t> place prize)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530FF8D0-9A3F-EC40-9416-3E41EA143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238" y="2708920"/>
            <a:ext cx="3065058" cy="2708920"/>
          </a:xfrm>
          <a:prstGeom prst="rect">
            <a:avLst/>
          </a:prstGeom>
          <a:ln w="63500">
            <a:solidFill>
              <a:srgbClr val="CDD1D0"/>
            </a:solidFill>
            <a:miter lim="800000"/>
          </a:ln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750DA424-B116-E943-8815-D09B666F8A6C}"/>
              </a:ext>
            </a:extLst>
          </p:cNvPr>
          <p:cNvSpPr/>
          <p:nvPr/>
        </p:nvSpPr>
        <p:spPr>
          <a:xfrm>
            <a:off x="1979712" y="6191726"/>
            <a:ext cx="59399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kaggle.com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43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Definition: Dataset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Dataset gathers information about all the objects (observations) that you will use to learn your model.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𝕏</m:t>
                    </m:r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–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set of all possible objects</a:t>
                </a:r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Myriad Pro" panose="020B0503030403020204" pitchFamily="34" charset="0"/>
                  <a:buChar char="−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𝕏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– description of a specific object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–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set of all answers (values of target variable)</a:t>
                </a: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Myriad Pro" panose="020B0503030403020204" pitchFamily="34" charset="0"/>
                  <a:buChar char="−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– answer for one objects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194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49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Definition: Dataset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Dataset gathers information about all the objects (observations) that you will use to learn your model.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𝕏</m:t>
                    </m:r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–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set of all possible objects</a:t>
                </a:r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Myriad Pro" panose="020B0503030403020204" pitchFamily="34" charset="0"/>
                  <a:buChar char="−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𝕏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– description of a specific object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–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set of all answers (values of target variable)</a:t>
                </a: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Myriad Pro" panose="020B0503030403020204" pitchFamily="34" charset="0"/>
                  <a:buChar char="−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– answer for one objects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We do not always have answers</a:t>
                </a:r>
                <a:br>
                  <a:rPr lang="en-US" sz="2400" dirty="0">
                    <a:solidFill>
                      <a:srgbClr val="4D4D4D"/>
                    </a:solidFill>
                  </a:rPr>
                </a:br>
                <a:r>
                  <a:rPr lang="en-US" sz="2400" dirty="0">
                    <a:solidFill>
                      <a:srgbClr val="4D4D4D"/>
                    </a:solidFill>
                  </a:rPr>
                  <a:t>(supervised and unsupervised learning)</a:t>
                </a: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194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29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Definition: Dataset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Dataset gathers information about all the objects (observations) that you will use to learn your model. 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Training dataset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observations </a:t>
                </a: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For supervised tasks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For unsupervised tasks</a:t>
                </a:r>
              </a:p>
              <a:p>
                <a:pPr lvl="1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194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95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Definition: Features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Objects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–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something abstract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Features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–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tuple of numbers, which somehow describes properties of an objects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052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99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Example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72908"/>
                <a:ext cx="8616008" cy="550842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Features:</a:t>
                </a: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Myriad Pro" panose="020B0503030403020204" pitchFamily="34" charset="0"/>
                  <a:buChar char="−"/>
                </a:pPr>
                <a:r>
                  <a:rPr lang="en-US" sz="2400" dirty="0">
                    <a:solidFill>
                      <a:srgbClr val="4D4D4D"/>
                    </a:solidFill>
                  </a:rPr>
                  <a:t>Area, floor, number of rooms</a:t>
                </a: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Myriad Pro" panose="020B0503030403020204" pitchFamily="34" charset="0"/>
                  <a:buChar char="−"/>
                </a:pPr>
                <a:r>
                  <a:rPr lang="en-US" sz="2400" dirty="0">
                    <a:solidFill>
                      <a:srgbClr val="4D4D4D"/>
                    </a:solidFill>
                  </a:rPr>
                  <a:t>Distance to the metro, to a major road, to the parking</a:t>
                </a: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Myriad Pro" panose="020B0503030403020204" pitchFamily="34" charset="0"/>
                  <a:buChar char="−"/>
                </a:pPr>
                <a:r>
                  <a:rPr lang="en-US" sz="2400" dirty="0">
                    <a:solidFill>
                      <a:srgbClr val="4D4D4D"/>
                    </a:solidFill>
                  </a:rPr>
                  <a:t>Nearest shops, cinemas</a:t>
                </a: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Myriad Pro" panose="020B0503030403020204" pitchFamily="34" charset="0"/>
                  <a:buChar char="−"/>
                </a:pPr>
                <a:r>
                  <a:rPr lang="en-US" sz="2400" dirty="0">
                    <a:solidFill>
                      <a:srgbClr val="4D4D4D"/>
                    </a:solidFill>
                  </a:rPr>
                  <a:t>... (limited by data and your fantasy)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Target variable:</a:t>
                </a: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Myriad Pro" panose="020B0503030403020204" pitchFamily="34" charset="0"/>
                  <a:buChar char="−"/>
                </a:pPr>
                <a:r>
                  <a:rPr lang="en-US" sz="2400" dirty="0">
                    <a:solidFill>
                      <a:srgbClr val="4D4D4D"/>
                    </a:solidFill>
                  </a:rPr>
                  <a:t>Price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Dataset</a:t>
                </a: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Myriad Pro" panose="020B0503030403020204" pitchFamily="34" charset="0"/>
                  <a:buChar char="−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pairs of price and feature vector</a:t>
                </a: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72908"/>
                <a:ext cx="8616008" cy="5508420"/>
              </a:xfrm>
              <a:prstGeom prst="rect">
                <a:avLst/>
              </a:prstGeom>
              <a:blipFill>
                <a:blip r:embed="rId4"/>
                <a:stretch>
                  <a:fillRect l="-2052" t="-154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30FF8D0-9A3F-EC40-9416-3E41EA143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238" y="2708920"/>
            <a:ext cx="3065058" cy="2708920"/>
          </a:xfrm>
          <a:prstGeom prst="rect">
            <a:avLst/>
          </a:prstGeom>
          <a:ln w="63500">
            <a:solidFill>
              <a:srgbClr val="CDD1D0"/>
            </a:solidFill>
            <a:miter lim="800000"/>
          </a:ln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750DA424-B116-E943-8815-D09B666F8A6C}"/>
              </a:ext>
            </a:extLst>
          </p:cNvPr>
          <p:cNvSpPr/>
          <p:nvPr/>
        </p:nvSpPr>
        <p:spPr>
          <a:xfrm>
            <a:off x="1979712" y="6191726"/>
            <a:ext cx="59399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kaggle.com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89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Definition: Model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𝕏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— model</a:t>
                </a:r>
                <a:r>
                  <a:rPr lang="ru-RU" sz="2400" dirty="0">
                    <a:solidFill>
                      <a:srgbClr val="4D4D4D"/>
                    </a:solidFill>
                  </a:rPr>
                  <a:t>, </a:t>
                </a:r>
                <a:r>
                  <a:rPr lang="en-US" sz="2400" dirty="0">
                    <a:solidFill>
                      <a:srgbClr val="4D4D4D"/>
                    </a:solidFill>
                  </a:rPr>
                  <a:t>algorithm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maps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𝕏</m:t>
                    </m:r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(object space) to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(answer space)</a:t>
                </a: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function</a:t>
                </a:r>
                <a:r>
                  <a:rPr lang="ru-RU" sz="2400" dirty="0">
                    <a:solidFill>
                      <a:srgbClr val="4D4D4D"/>
                    </a:solidFill>
                  </a:rPr>
                  <a:t>, </a:t>
                </a:r>
                <a:r>
                  <a:rPr lang="en-US" sz="2400" dirty="0">
                    <a:solidFill>
                      <a:srgbClr val="4D4D4D"/>
                    </a:solidFill>
                  </a:rPr>
                  <a:t>which outputs prediction for a given object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We want prediction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to be as close as possible to the value of a target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052" t="-1538" r="-276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53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Example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𝕏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— model</a:t>
                </a:r>
                <a:r>
                  <a:rPr lang="ru-RU" sz="2400" dirty="0">
                    <a:solidFill>
                      <a:srgbClr val="4D4D4D"/>
                    </a:solidFill>
                  </a:rPr>
                  <a:t>, </a:t>
                </a:r>
                <a:r>
                  <a:rPr lang="en-US" sz="2400" dirty="0">
                    <a:solidFill>
                      <a:srgbClr val="4D4D4D"/>
                    </a:solidFill>
                  </a:rPr>
                  <a:t>algorithm</a:t>
                </a:r>
              </a:p>
              <a:p>
                <a:pPr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𝑠𝑞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ru-RU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𝑓𝑙𝑜𝑜𝑟</m:t>
                          </m:r>
                        </m:e>
                      </m:d>
                      <m:r>
                        <a:rPr lang="ru-RU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𝑛𝑒𝑎𝑟𝑒𝑠𝑡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𝑚𝑒𝑡𝑟𝑜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For a given apartment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with the price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we want</a:t>
                </a:r>
              </a:p>
              <a:p>
                <a:pPr algn="ctr"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052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4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Week goals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7985D0-6E0E-F44C-A076-26402412E484}"/>
              </a:ext>
            </a:extLst>
          </p:cNvPr>
          <p:cNvSpPr txBox="1"/>
          <p:nvPr/>
        </p:nvSpPr>
        <p:spPr>
          <a:xfrm>
            <a:off x="395288" y="836613"/>
            <a:ext cx="86160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What does machine learning do?</a:t>
            </a:r>
          </a:p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What types of problems does it solve and what are real-world examples of such problems?</a:t>
            </a:r>
          </a:p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Describe main definitions</a:t>
            </a:r>
          </a:p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79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Definition: Parameters and Hyperparameters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𝕏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— model</a:t>
                </a:r>
                <a:r>
                  <a:rPr lang="ru-RU" sz="2400" dirty="0">
                    <a:solidFill>
                      <a:srgbClr val="4D4D4D"/>
                    </a:solidFill>
                  </a:rPr>
                  <a:t>, </a:t>
                </a:r>
                <a:r>
                  <a:rPr lang="en-US" sz="2400" dirty="0">
                    <a:solidFill>
                      <a:srgbClr val="4D4D4D"/>
                    </a:solidFill>
                  </a:rPr>
                  <a:t>algorithm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Parameters: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Everything that we learn about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from the data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Hyperparameters: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External configuration which is determined before learning starts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194" t="-1538" r="-198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35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Example: Parameters and Hyperparameters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𝕏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— model</a:t>
                </a:r>
                <a:r>
                  <a:rPr lang="ru-RU" sz="2400" dirty="0">
                    <a:solidFill>
                      <a:srgbClr val="4D4D4D"/>
                    </a:solidFill>
                  </a:rPr>
                  <a:t>, </a:t>
                </a:r>
                <a:r>
                  <a:rPr lang="en-US" sz="2400" dirty="0">
                    <a:solidFill>
                      <a:srgbClr val="4D4D4D"/>
                    </a:solidFill>
                  </a:rPr>
                  <a:t>algorithm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</m:d>
                    </m:oMath>
                  </m:oMathPara>
                </a14:m>
                <a:endParaRPr lang="ru-RU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𝑎𝑟𝑒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ru-RU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r>
                        <a:rPr lang="ru-RU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Parameters: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Hyperparameters: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– degree of the polynomial </a:t>
                </a: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194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89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Definition: Loss Function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For a given apartment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with the price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we want</a:t>
                </a:r>
              </a:p>
              <a:p>
                <a:pPr algn="ctr"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We need to define a function, which measures how different prediction and correct answer are: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194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15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Definition: Loss function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For a given apartment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with the price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we want</a:t>
                </a:r>
              </a:p>
              <a:p>
                <a:pPr algn="ctr"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We need to define a function, which measures how different prediction and correct answer are: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Loss function measures the error of a model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over the whole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194" t="-1538" r="-191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40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Example: Loss function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For a given apartment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with the price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we want</a:t>
                </a:r>
              </a:p>
              <a:p>
                <a:pPr algn="ctr"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Mean Squared Error: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052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45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Training the model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Given</a:t>
                </a:r>
                <a:r>
                  <a:rPr lang="ru-RU" sz="2400" dirty="0">
                    <a:solidFill>
                      <a:srgbClr val="4D4D4D"/>
                    </a:solidFill>
                  </a:rPr>
                  <a:t>:</a:t>
                </a: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Myriad Pro" panose="020B0503030403020204" pitchFamily="34" charset="0"/>
                  <a:buChar char="−"/>
                </a:pPr>
                <a:r>
                  <a:rPr lang="en-US" sz="2400" dirty="0">
                    <a:solidFill>
                      <a:srgbClr val="4D4D4D"/>
                    </a:solidFill>
                  </a:rPr>
                  <a:t>Training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400" b="0" dirty="0">
                  <a:solidFill>
                    <a:srgbClr val="4D4D4D"/>
                  </a:solidFill>
                </a:endParaRP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Myriad Pro" panose="020B0503030403020204" pitchFamily="34" charset="0"/>
                  <a:buChar char="−"/>
                </a:pPr>
                <a:r>
                  <a:rPr lang="en-US" sz="2400" dirty="0">
                    <a:solidFill>
                      <a:srgbClr val="4D4D4D"/>
                    </a:solidFill>
                  </a:rPr>
                  <a:t>Model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with trainable parameters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Myriad Pro" panose="020B0503030403020204" pitchFamily="34" charset="0"/>
                  <a:buChar char="−"/>
                </a:pPr>
                <a:r>
                  <a:rPr lang="en-US" sz="2400" dirty="0">
                    <a:solidFill>
                      <a:srgbClr val="4D4D4D"/>
                    </a:solidFill>
                  </a:rPr>
                  <a:t>Loss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Task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Find the best model in terms of the given loss function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limLow>
                        <m:limLow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194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10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Example: Training the model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Dataset	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𝑟𝑒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𝑝𝑟𝑖𝑐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Model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𝑎𝑟𝑒𝑎</m:t>
                        </m:r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𝑎𝑟𝑒𝑎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Loss function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bg-BG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1" dirty="0">
                    <a:solidFill>
                      <a:srgbClr val="4D4D4D"/>
                    </a:solidFill>
                  </a:rPr>
                  <a:t>Training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Find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i="1" dirty="0">
                    <a:solidFill>
                      <a:srgbClr val="4D4D4D"/>
                    </a:solidFill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i="1" dirty="0">
                    <a:solidFill>
                      <a:srgbClr val="4D4D4D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which minimize loss on a given dataset</a:t>
                </a:r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𝑎𝑟𝑒𝑎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𝑝𝑟𝑖𝑐𝑒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limLow>
                        <m:limLow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194" t="-120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2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Definition: Metric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836613"/>
            <a:ext cx="8616008" cy="554471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Used to evaluate performance of the model after training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Calculated on the “unseen” (test) data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May coincide with loss function</a:t>
            </a:r>
            <a:endParaRPr lang="ru-RU" sz="2400" dirty="0">
              <a:solidFill>
                <a:srgbClr val="4D4D4D"/>
              </a:solidFill>
            </a:endParaRPr>
          </a:p>
          <a:p>
            <a:pPr marL="800100" lvl="1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5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Example: Metric and Loss Function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Loss function – Mean Squared Error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800100" lvl="1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052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99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Example: Metric and Loss Function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Loss function – Mean </a:t>
                </a:r>
                <a:r>
                  <a:rPr lang="en-US" sz="2400" b="1" dirty="0">
                    <a:solidFill>
                      <a:srgbClr val="4D4D4D"/>
                    </a:solidFill>
                  </a:rPr>
                  <a:t>Squared</a:t>
                </a:r>
                <a:r>
                  <a:rPr lang="en-US" sz="2400" dirty="0">
                    <a:solidFill>
                      <a:srgbClr val="4D4D4D"/>
                    </a:solidFill>
                  </a:rPr>
                  <a:t> Error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800100" lvl="1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052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022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Machine Learning is Everywhere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7985D0-6E0E-F44C-A076-26402412E484}"/>
              </a:ext>
            </a:extLst>
          </p:cNvPr>
          <p:cNvSpPr txBox="1"/>
          <p:nvPr/>
        </p:nvSpPr>
        <p:spPr>
          <a:xfrm>
            <a:off x="4572000" y="836613"/>
            <a:ext cx="44392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D4D4D"/>
                </a:solidFill>
              </a:rPr>
              <a:t>Recommendations</a:t>
            </a:r>
            <a:endParaRPr lang="ru-RU" sz="2400" dirty="0">
              <a:solidFill>
                <a:srgbClr val="4D4D4D"/>
              </a:solidFill>
            </a:endParaRPr>
          </a:p>
          <a:p>
            <a:endParaRPr lang="ru-RU" sz="2400" dirty="0">
              <a:solidFill>
                <a:srgbClr val="4D4D4D"/>
              </a:solidFill>
            </a:endParaRPr>
          </a:p>
          <a:p>
            <a:endParaRPr lang="ru-RU" sz="2400" dirty="0">
              <a:solidFill>
                <a:srgbClr val="4D4D4D"/>
              </a:solidFill>
            </a:endParaRPr>
          </a:p>
          <a:p>
            <a:endParaRPr lang="en-US" sz="2400" dirty="0">
              <a:solidFill>
                <a:srgbClr val="4D4D4D"/>
              </a:solidFill>
            </a:endParaRPr>
          </a:p>
          <a:p>
            <a:r>
              <a:rPr lang="en-US" sz="2400" dirty="0">
                <a:solidFill>
                  <a:srgbClr val="4D4D4D"/>
                </a:solidFill>
              </a:rPr>
              <a:t>Advertisement</a:t>
            </a:r>
            <a:endParaRPr lang="ru-RU" sz="2400" dirty="0">
              <a:solidFill>
                <a:srgbClr val="4D4D4D"/>
              </a:solidFill>
            </a:endParaRPr>
          </a:p>
          <a:p>
            <a:endParaRPr lang="ru-RU" sz="2400" dirty="0">
              <a:solidFill>
                <a:srgbClr val="4D4D4D"/>
              </a:solidFill>
            </a:endParaRPr>
          </a:p>
          <a:p>
            <a:endParaRPr lang="ru-RU" sz="2400" dirty="0">
              <a:solidFill>
                <a:srgbClr val="4D4D4D"/>
              </a:solidFill>
            </a:endParaRPr>
          </a:p>
          <a:p>
            <a:endParaRPr lang="en-US" sz="2400" dirty="0">
              <a:solidFill>
                <a:srgbClr val="4D4D4D"/>
              </a:solidFill>
            </a:endParaRPr>
          </a:p>
          <a:p>
            <a:r>
              <a:rPr lang="en-US" sz="2400" dirty="0">
                <a:solidFill>
                  <a:srgbClr val="4D4D4D"/>
                </a:solidFill>
              </a:rPr>
              <a:t>Voice assistants</a:t>
            </a:r>
            <a:endParaRPr lang="ru-RU" sz="2400" dirty="0">
              <a:solidFill>
                <a:srgbClr val="4D4D4D"/>
              </a:solidFill>
            </a:endParaRPr>
          </a:p>
          <a:p>
            <a:endParaRPr lang="ru-RU" sz="2400" dirty="0">
              <a:solidFill>
                <a:srgbClr val="4D4D4D"/>
              </a:solidFill>
            </a:endParaRPr>
          </a:p>
          <a:p>
            <a:endParaRPr lang="ru-RU" sz="2400" dirty="0">
              <a:solidFill>
                <a:srgbClr val="4D4D4D"/>
              </a:solidFill>
            </a:endParaRPr>
          </a:p>
          <a:p>
            <a:endParaRPr lang="en-US" sz="2400" dirty="0">
              <a:solidFill>
                <a:srgbClr val="4D4D4D"/>
              </a:solidFill>
            </a:endParaRPr>
          </a:p>
          <a:p>
            <a:r>
              <a:rPr lang="en-US" sz="2400" dirty="0">
                <a:solidFill>
                  <a:srgbClr val="4D4D4D"/>
                </a:solidFill>
              </a:rPr>
              <a:t>Self-driving cars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35855-FC7F-6E40-8457-8F6869D1F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929761"/>
            <a:ext cx="1152128" cy="1152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C0B42B-AE9F-C048-AC39-13D0A541C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079" y="929761"/>
            <a:ext cx="1152128" cy="1152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3E5CC4-A70D-FC4D-B0BD-B955D7EEB0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716" b="34880"/>
          <a:stretch/>
        </p:blipFill>
        <p:spPr>
          <a:xfrm>
            <a:off x="611560" y="3824704"/>
            <a:ext cx="3139670" cy="951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28CC3F-1B50-F345-8E64-AE6C452ED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164" y="5282523"/>
            <a:ext cx="1585831" cy="1026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A67229-C49A-C74C-88BF-4F4AB0EDCF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942" b="9034"/>
          <a:stretch/>
        </p:blipFill>
        <p:spPr>
          <a:xfrm>
            <a:off x="2269349" y="5280463"/>
            <a:ext cx="1236760" cy="10267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F3E85-D8E4-1B43-86F1-C4C78EED7A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560" y="2363503"/>
            <a:ext cx="1892300" cy="1066800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50F7737C-18B0-0D40-B446-56CC50C00F2B}"/>
              </a:ext>
            </a:extLst>
          </p:cNvPr>
          <p:cNvSpPr/>
          <p:nvPr/>
        </p:nvSpPr>
        <p:spPr>
          <a:xfrm>
            <a:off x="619923" y="2078863"/>
            <a:ext cx="881373" cy="26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netflix.com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8F55717-97F8-5B45-9950-81C1D313484E}"/>
              </a:ext>
            </a:extLst>
          </p:cNvPr>
          <p:cNvSpPr/>
          <p:nvPr/>
        </p:nvSpPr>
        <p:spPr>
          <a:xfrm>
            <a:off x="2089135" y="2035171"/>
            <a:ext cx="881373" cy="26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spotify.com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CD3EDBB-06D4-C94E-ACC3-1AAF991D5202}"/>
              </a:ext>
            </a:extLst>
          </p:cNvPr>
          <p:cNvSpPr/>
          <p:nvPr/>
        </p:nvSpPr>
        <p:spPr>
          <a:xfrm>
            <a:off x="882315" y="3408104"/>
            <a:ext cx="12068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Ads.google.com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F2CD61F3-81EF-8C4A-B003-9019EAF04D02}"/>
              </a:ext>
            </a:extLst>
          </p:cNvPr>
          <p:cNvSpPr/>
          <p:nvPr/>
        </p:nvSpPr>
        <p:spPr>
          <a:xfrm>
            <a:off x="539552" y="4826594"/>
            <a:ext cx="32116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dribbble.com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/shots/3115808-Virtual-Assistants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7CF492D-CD2E-4B43-81E1-18B512CE7F8F}"/>
              </a:ext>
            </a:extLst>
          </p:cNvPr>
          <p:cNvSpPr/>
          <p:nvPr/>
        </p:nvSpPr>
        <p:spPr>
          <a:xfrm>
            <a:off x="758259" y="6370229"/>
            <a:ext cx="10054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waymo.com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D949DE-724E-EA4C-A7CD-4FDBAF930E98}"/>
              </a:ext>
            </a:extLst>
          </p:cNvPr>
          <p:cNvSpPr/>
          <p:nvPr/>
        </p:nvSpPr>
        <p:spPr>
          <a:xfrm>
            <a:off x="2089135" y="6370229"/>
            <a:ext cx="27879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https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www.logodesignlove.com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ru-RU" sz="1100" dirty="0" err="1">
                <a:solidFill>
                  <a:schemeClr val="bg1">
                    <a:lumMod val="75000"/>
                  </a:schemeClr>
                </a:solidFill>
              </a:rPr>
              <a:t>tesla-logo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1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Example: Metric and Loss Function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Loss function – Mean Squared Error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Metric – </a:t>
                </a:r>
                <a:r>
                  <a:rPr lang="en-US" sz="2400" b="1" dirty="0">
                    <a:solidFill>
                      <a:srgbClr val="4D4D4D"/>
                    </a:solidFill>
                  </a:rPr>
                  <a:t>Root</a:t>
                </a:r>
                <a:r>
                  <a:rPr lang="en-US" sz="2400" dirty="0">
                    <a:solidFill>
                      <a:srgbClr val="4D4D4D"/>
                    </a:solidFill>
                  </a:rPr>
                  <a:t> Mean Squared Error </a:t>
                </a:r>
              </a:p>
              <a:p>
                <a:pPr lvl="1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bg-BG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s-I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4D4D4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4D4D4D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rgbClr val="4D4D4D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800100" lvl="1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052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6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ML Pipeline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cxnSp>
        <p:nvCxnSpPr>
          <p:cNvPr id="14" name="Straight Arrow Connector 7">
            <a:extLst>
              <a:ext uri="{FF2B5EF4-FFF2-40B4-BE49-F238E27FC236}">
                <a16:creationId xmlns:a16="http://schemas.microsoft.com/office/drawing/2014/main" id="{517717FB-C3BD-8D44-AC3E-135DD1AEBE51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353255" y="2373408"/>
            <a:ext cx="647756" cy="814078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F4C7AFB9-BA16-B244-BC56-9D3421127134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339876" y="1171262"/>
            <a:ext cx="661135" cy="654088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">
            <a:extLst>
              <a:ext uri="{FF2B5EF4-FFF2-40B4-BE49-F238E27FC236}">
                <a16:creationId xmlns:a16="http://schemas.microsoft.com/office/drawing/2014/main" id="{0DA2A674-4EBB-BB47-8E4B-46B18F7DC3A4}"/>
              </a:ext>
            </a:extLst>
          </p:cNvPr>
          <p:cNvSpPr/>
          <p:nvPr/>
        </p:nvSpPr>
        <p:spPr>
          <a:xfrm>
            <a:off x="3120328" y="1552669"/>
            <a:ext cx="3265059" cy="1151607"/>
          </a:xfrm>
          <a:prstGeom prst="rect">
            <a:avLst/>
          </a:prstGeom>
          <a:solidFill>
            <a:srgbClr val="466F91">
              <a:alpha val="23000"/>
            </a:srgbClr>
          </a:solidFill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Train the model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A6A526D9-DCD6-F04E-ADED-3BB889D52F6F}"/>
              </a:ext>
            </a:extLst>
          </p:cNvPr>
          <p:cNvSpPr/>
          <p:nvPr/>
        </p:nvSpPr>
        <p:spPr>
          <a:xfrm>
            <a:off x="552931" y="2852837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Train Data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9A8E2286-C6FF-5C49-997D-91022A5DFC28}"/>
              </a:ext>
            </a:extLst>
          </p:cNvPr>
          <p:cNvSpPr/>
          <p:nvPr/>
        </p:nvSpPr>
        <p:spPr>
          <a:xfrm>
            <a:off x="539552" y="836613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Model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40B60C4-478B-784D-A02D-EA5EE414AA36}"/>
              </a:ext>
            </a:extLst>
          </p:cNvPr>
          <p:cNvSpPr/>
          <p:nvPr/>
        </p:nvSpPr>
        <p:spPr>
          <a:xfrm>
            <a:off x="552931" y="1723547"/>
            <a:ext cx="1800324" cy="809850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Loss Function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5F6140D4-A47D-724F-A0D0-02020A57B4D6}"/>
              </a:ext>
            </a:extLst>
          </p:cNvPr>
          <p:cNvSpPr/>
          <p:nvPr/>
        </p:nvSpPr>
        <p:spPr>
          <a:xfrm>
            <a:off x="552931" y="3531018"/>
            <a:ext cx="1800324" cy="669297"/>
          </a:xfrm>
          <a:prstGeom prst="rect">
            <a:avLst/>
          </a:prstGeom>
          <a:noFill/>
          <a:ln w="38100">
            <a:solidFill>
              <a:srgbClr val="D7554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Test Data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cxnSp>
        <p:nvCxnSpPr>
          <p:cNvPr id="21" name="Straight Arrow Connector 56">
            <a:extLst>
              <a:ext uri="{FF2B5EF4-FFF2-40B4-BE49-F238E27FC236}">
                <a16:creationId xmlns:a16="http://schemas.microsoft.com/office/drawing/2014/main" id="{5C33138A-023A-EF43-9D05-D1B6152E43FA}"/>
              </a:ext>
            </a:extLst>
          </p:cNvPr>
          <p:cNvCxnSpPr>
            <a:cxnSpLocks/>
          </p:cNvCxnSpPr>
          <p:nvPr/>
        </p:nvCxnSpPr>
        <p:spPr>
          <a:xfrm>
            <a:off x="2375639" y="2129993"/>
            <a:ext cx="625372" cy="0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39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ML Pipeline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cxnSp>
        <p:nvCxnSpPr>
          <p:cNvPr id="14" name="Straight Arrow Connector 7">
            <a:extLst>
              <a:ext uri="{FF2B5EF4-FFF2-40B4-BE49-F238E27FC236}">
                <a16:creationId xmlns:a16="http://schemas.microsoft.com/office/drawing/2014/main" id="{517717FB-C3BD-8D44-AC3E-135DD1AEBE51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353255" y="2373408"/>
            <a:ext cx="647756" cy="814078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2">
            <a:extLst>
              <a:ext uri="{FF2B5EF4-FFF2-40B4-BE49-F238E27FC236}">
                <a16:creationId xmlns:a16="http://schemas.microsoft.com/office/drawing/2014/main" id="{F4C7AFB9-BA16-B244-BC56-9D3421127134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339876" y="1171262"/>
            <a:ext cx="661135" cy="654088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4729203" y="2704276"/>
            <a:ext cx="0" cy="292577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">
            <a:extLst>
              <a:ext uri="{FF2B5EF4-FFF2-40B4-BE49-F238E27FC236}">
                <a16:creationId xmlns:a16="http://schemas.microsoft.com/office/drawing/2014/main" id="{0DA2A674-4EBB-BB47-8E4B-46B18F7DC3A4}"/>
              </a:ext>
            </a:extLst>
          </p:cNvPr>
          <p:cNvSpPr/>
          <p:nvPr/>
        </p:nvSpPr>
        <p:spPr>
          <a:xfrm>
            <a:off x="3120328" y="1552669"/>
            <a:ext cx="3265059" cy="1151607"/>
          </a:xfrm>
          <a:prstGeom prst="rect">
            <a:avLst/>
          </a:prstGeom>
          <a:solidFill>
            <a:srgbClr val="466F91">
              <a:alpha val="23000"/>
            </a:srgbClr>
          </a:solidFill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Train the model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A6A526D9-DCD6-F04E-ADED-3BB889D52F6F}"/>
              </a:ext>
            </a:extLst>
          </p:cNvPr>
          <p:cNvSpPr/>
          <p:nvPr/>
        </p:nvSpPr>
        <p:spPr>
          <a:xfrm>
            <a:off x="552931" y="2852837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Train Data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C90262F9-0C3B-C944-97F7-E1097D6D160B}"/>
              </a:ext>
            </a:extLst>
          </p:cNvPr>
          <p:cNvSpPr/>
          <p:nvPr/>
        </p:nvSpPr>
        <p:spPr>
          <a:xfrm>
            <a:off x="3127017" y="3140869"/>
            <a:ext cx="3251681" cy="1238895"/>
          </a:xfrm>
          <a:prstGeom prst="rect">
            <a:avLst/>
          </a:prstGeom>
          <a:noFill/>
          <a:ln w="38100">
            <a:solidFill>
              <a:srgbClr val="D7554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Model with optimal parameters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9A8E2286-C6FF-5C49-997D-91022A5DFC28}"/>
              </a:ext>
            </a:extLst>
          </p:cNvPr>
          <p:cNvSpPr/>
          <p:nvPr/>
        </p:nvSpPr>
        <p:spPr>
          <a:xfrm>
            <a:off x="539552" y="836613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Model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E40B60C4-478B-784D-A02D-EA5EE414AA36}"/>
              </a:ext>
            </a:extLst>
          </p:cNvPr>
          <p:cNvSpPr/>
          <p:nvPr/>
        </p:nvSpPr>
        <p:spPr>
          <a:xfrm>
            <a:off x="552931" y="1723547"/>
            <a:ext cx="1800324" cy="809850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Loss Function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5F6140D4-A47D-724F-A0D0-02020A57B4D6}"/>
              </a:ext>
            </a:extLst>
          </p:cNvPr>
          <p:cNvSpPr/>
          <p:nvPr/>
        </p:nvSpPr>
        <p:spPr>
          <a:xfrm>
            <a:off x="552931" y="3531018"/>
            <a:ext cx="1800324" cy="669297"/>
          </a:xfrm>
          <a:prstGeom prst="rect">
            <a:avLst/>
          </a:prstGeom>
          <a:noFill/>
          <a:ln w="38100">
            <a:solidFill>
              <a:srgbClr val="D7554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Test Data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cxnSp>
        <p:nvCxnSpPr>
          <p:cNvPr id="24" name="Straight Arrow Connector 56">
            <a:extLst>
              <a:ext uri="{FF2B5EF4-FFF2-40B4-BE49-F238E27FC236}">
                <a16:creationId xmlns:a16="http://schemas.microsoft.com/office/drawing/2014/main" id="{5C33138A-023A-EF43-9D05-D1B6152E43FA}"/>
              </a:ext>
            </a:extLst>
          </p:cNvPr>
          <p:cNvCxnSpPr>
            <a:cxnSpLocks/>
          </p:cNvCxnSpPr>
          <p:nvPr/>
        </p:nvCxnSpPr>
        <p:spPr>
          <a:xfrm>
            <a:off x="2375639" y="2129993"/>
            <a:ext cx="625372" cy="0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38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ML Pipeline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4752857" y="4365005"/>
            <a:ext cx="0" cy="292577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26">
            <a:extLst>
              <a:ext uri="{FF2B5EF4-FFF2-40B4-BE49-F238E27FC236}">
                <a16:creationId xmlns:a16="http://schemas.microsoft.com/office/drawing/2014/main" id="{2215AA73-CB21-C242-ABDB-0A2C08497A26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353255" y="3865667"/>
            <a:ext cx="647756" cy="1249527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7">
            <a:extLst>
              <a:ext uri="{FF2B5EF4-FFF2-40B4-BE49-F238E27FC236}">
                <a16:creationId xmlns:a16="http://schemas.microsoft.com/office/drawing/2014/main" id="{517717FB-C3BD-8D44-AC3E-135DD1AEBE51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353255" y="2373408"/>
            <a:ext cx="647756" cy="814078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2">
            <a:extLst>
              <a:ext uri="{FF2B5EF4-FFF2-40B4-BE49-F238E27FC236}">
                <a16:creationId xmlns:a16="http://schemas.microsoft.com/office/drawing/2014/main" id="{F4C7AFB9-BA16-B244-BC56-9D3421127134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2339876" y="1171262"/>
            <a:ext cx="661135" cy="654088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56">
            <a:extLst>
              <a:ext uri="{FF2B5EF4-FFF2-40B4-BE49-F238E27FC236}">
                <a16:creationId xmlns:a16="http://schemas.microsoft.com/office/drawing/2014/main" id="{5C33138A-023A-EF43-9D05-D1B6152E43FA}"/>
              </a:ext>
            </a:extLst>
          </p:cNvPr>
          <p:cNvCxnSpPr>
            <a:cxnSpLocks/>
          </p:cNvCxnSpPr>
          <p:nvPr/>
        </p:nvCxnSpPr>
        <p:spPr>
          <a:xfrm>
            <a:off x="2375639" y="5373378"/>
            <a:ext cx="625372" cy="0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4729203" y="2704276"/>
            <a:ext cx="0" cy="292577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3">
            <a:extLst>
              <a:ext uri="{FF2B5EF4-FFF2-40B4-BE49-F238E27FC236}">
                <a16:creationId xmlns:a16="http://schemas.microsoft.com/office/drawing/2014/main" id="{0DA2A674-4EBB-BB47-8E4B-46B18F7DC3A4}"/>
              </a:ext>
            </a:extLst>
          </p:cNvPr>
          <p:cNvSpPr/>
          <p:nvPr/>
        </p:nvSpPr>
        <p:spPr>
          <a:xfrm>
            <a:off x="3120328" y="1552669"/>
            <a:ext cx="3265059" cy="1151607"/>
          </a:xfrm>
          <a:prstGeom prst="rect">
            <a:avLst/>
          </a:prstGeom>
          <a:solidFill>
            <a:srgbClr val="466F91">
              <a:alpha val="23000"/>
            </a:srgbClr>
          </a:solidFill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Train the model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A6A526D9-DCD6-F04E-ADED-3BB889D52F6F}"/>
              </a:ext>
            </a:extLst>
          </p:cNvPr>
          <p:cNvSpPr/>
          <p:nvPr/>
        </p:nvSpPr>
        <p:spPr>
          <a:xfrm>
            <a:off x="552931" y="2852837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Train Data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C90262F9-0C3B-C944-97F7-E1097D6D160B}"/>
              </a:ext>
            </a:extLst>
          </p:cNvPr>
          <p:cNvSpPr/>
          <p:nvPr/>
        </p:nvSpPr>
        <p:spPr>
          <a:xfrm>
            <a:off x="3127017" y="3140869"/>
            <a:ext cx="3251681" cy="1238895"/>
          </a:xfrm>
          <a:prstGeom prst="rect">
            <a:avLst/>
          </a:prstGeom>
          <a:noFill/>
          <a:ln w="38100">
            <a:solidFill>
              <a:srgbClr val="D7554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Model with optimal parameters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9A8E2286-C6FF-5C49-997D-91022A5DFC28}"/>
              </a:ext>
            </a:extLst>
          </p:cNvPr>
          <p:cNvSpPr/>
          <p:nvPr/>
        </p:nvSpPr>
        <p:spPr>
          <a:xfrm>
            <a:off x="539552" y="836613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Model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E40B60C4-478B-784D-A02D-EA5EE414AA36}"/>
              </a:ext>
            </a:extLst>
          </p:cNvPr>
          <p:cNvSpPr/>
          <p:nvPr/>
        </p:nvSpPr>
        <p:spPr>
          <a:xfrm>
            <a:off x="552931" y="1723547"/>
            <a:ext cx="1800324" cy="809850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Loss Function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5F6140D4-A47D-724F-A0D0-02020A57B4D6}"/>
              </a:ext>
            </a:extLst>
          </p:cNvPr>
          <p:cNvSpPr/>
          <p:nvPr/>
        </p:nvSpPr>
        <p:spPr>
          <a:xfrm>
            <a:off x="552931" y="3531018"/>
            <a:ext cx="1800324" cy="669297"/>
          </a:xfrm>
          <a:prstGeom prst="rect">
            <a:avLst/>
          </a:prstGeom>
          <a:noFill/>
          <a:ln w="38100">
            <a:solidFill>
              <a:srgbClr val="D7554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Test Data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0A7500D4-5190-4947-870A-B82A13368385}"/>
              </a:ext>
            </a:extLst>
          </p:cNvPr>
          <p:cNvSpPr/>
          <p:nvPr/>
        </p:nvSpPr>
        <p:spPr>
          <a:xfrm>
            <a:off x="3120327" y="4797574"/>
            <a:ext cx="3265060" cy="1151607"/>
          </a:xfrm>
          <a:prstGeom prst="rect">
            <a:avLst/>
          </a:prstGeom>
          <a:solidFill>
            <a:srgbClr val="466F91">
              <a:alpha val="23000"/>
            </a:srgbClr>
          </a:solidFill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Test model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7A7F2AB5-F248-F84C-BDB3-CE044689DA2D}"/>
              </a:ext>
            </a:extLst>
          </p:cNvPr>
          <p:cNvSpPr/>
          <p:nvPr/>
        </p:nvSpPr>
        <p:spPr>
          <a:xfrm>
            <a:off x="584239" y="4968453"/>
            <a:ext cx="1800324" cy="809850"/>
          </a:xfrm>
          <a:prstGeom prst="rect">
            <a:avLst/>
          </a:prstGeom>
          <a:noFill/>
          <a:ln w="38100">
            <a:solidFill>
              <a:srgbClr val="D7554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Metric Function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cxnSp>
        <p:nvCxnSpPr>
          <p:cNvPr id="38" name="Straight Arrow Connector 56">
            <a:extLst>
              <a:ext uri="{FF2B5EF4-FFF2-40B4-BE49-F238E27FC236}">
                <a16:creationId xmlns:a16="http://schemas.microsoft.com/office/drawing/2014/main" id="{5C33138A-023A-EF43-9D05-D1B6152E43FA}"/>
              </a:ext>
            </a:extLst>
          </p:cNvPr>
          <p:cNvCxnSpPr>
            <a:cxnSpLocks/>
          </p:cNvCxnSpPr>
          <p:nvPr/>
        </p:nvCxnSpPr>
        <p:spPr>
          <a:xfrm>
            <a:off x="2375639" y="2129993"/>
            <a:ext cx="625372" cy="0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62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 стрелкой 27"/>
          <p:cNvCxnSpPr/>
          <p:nvPr/>
        </p:nvCxnSpPr>
        <p:spPr>
          <a:xfrm>
            <a:off x="4752857" y="4365005"/>
            <a:ext cx="0" cy="292577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15AA73-CB21-C242-ABDB-0A2C08497A2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353255" y="3865667"/>
            <a:ext cx="647756" cy="1249527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7717FB-C3BD-8D44-AC3E-135DD1AEBE5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353255" y="2373408"/>
            <a:ext cx="647756" cy="814078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C7AFB9-BA16-B244-BC56-9D342112713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339876" y="1171262"/>
            <a:ext cx="661135" cy="654088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56">
            <a:extLst>
              <a:ext uri="{FF2B5EF4-FFF2-40B4-BE49-F238E27FC236}">
                <a16:creationId xmlns:a16="http://schemas.microsoft.com/office/drawing/2014/main" id="{5C33138A-023A-EF43-9D05-D1B6152E43FA}"/>
              </a:ext>
            </a:extLst>
          </p:cNvPr>
          <p:cNvCxnSpPr>
            <a:cxnSpLocks/>
          </p:cNvCxnSpPr>
          <p:nvPr/>
        </p:nvCxnSpPr>
        <p:spPr>
          <a:xfrm>
            <a:off x="2375639" y="5373378"/>
            <a:ext cx="625372" cy="0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C33138A-023A-EF43-9D05-D1B6152E43FA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385387" y="5373378"/>
            <a:ext cx="360040" cy="0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>
            <a:off x="4729203" y="2704276"/>
            <a:ext cx="0" cy="292577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ML Pipeline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A2A674-4EBB-BB47-8E4B-46B18F7DC3A4}"/>
              </a:ext>
            </a:extLst>
          </p:cNvPr>
          <p:cNvSpPr/>
          <p:nvPr/>
        </p:nvSpPr>
        <p:spPr>
          <a:xfrm>
            <a:off x="3120328" y="1552669"/>
            <a:ext cx="3265059" cy="1151607"/>
          </a:xfrm>
          <a:prstGeom prst="rect">
            <a:avLst/>
          </a:prstGeom>
          <a:solidFill>
            <a:srgbClr val="466F91">
              <a:alpha val="23000"/>
            </a:srgbClr>
          </a:solidFill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Train the model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526D9-DCD6-F04E-ADED-3BB889D52F6F}"/>
              </a:ext>
            </a:extLst>
          </p:cNvPr>
          <p:cNvSpPr/>
          <p:nvPr/>
        </p:nvSpPr>
        <p:spPr>
          <a:xfrm>
            <a:off x="552931" y="2852837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Train Data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0262F9-0C3B-C944-97F7-E1097D6D160B}"/>
              </a:ext>
            </a:extLst>
          </p:cNvPr>
          <p:cNvSpPr/>
          <p:nvPr/>
        </p:nvSpPr>
        <p:spPr>
          <a:xfrm>
            <a:off x="3127017" y="3140869"/>
            <a:ext cx="3251681" cy="1238895"/>
          </a:xfrm>
          <a:prstGeom prst="rect">
            <a:avLst/>
          </a:prstGeom>
          <a:noFill/>
          <a:ln w="38100">
            <a:solidFill>
              <a:srgbClr val="D7554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Model with optimal parameters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8E2286-C6FF-5C49-997D-91022A5DFC28}"/>
              </a:ext>
            </a:extLst>
          </p:cNvPr>
          <p:cNvSpPr/>
          <p:nvPr/>
        </p:nvSpPr>
        <p:spPr>
          <a:xfrm>
            <a:off x="539552" y="836613"/>
            <a:ext cx="1800324" cy="669297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Model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0B60C4-478B-784D-A02D-EA5EE414AA36}"/>
              </a:ext>
            </a:extLst>
          </p:cNvPr>
          <p:cNvSpPr/>
          <p:nvPr/>
        </p:nvSpPr>
        <p:spPr>
          <a:xfrm>
            <a:off x="552931" y="1723547"/>
            <a:ext cx="1800324" cy="809850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Loss Function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6140D4-A47D-724F-A0D0-02020A57B4D6}"/>
              </a:ext>
            </a:extLst>
          </p:cNvPr>
          <p:cNvSpPr/>
          <p:nvPr/>
        </p:nvSpPr>
        <p:spPr>
          <a:xfrm>
            <a:off x="552931" y="3531018"/>
            <a:ext cx="1800324" cy="669297"/>
          </a:xfrm>
          <a:prstGeom prst="rect">
            <a:avLst/>
          </a:prstGeom>
          <a:noFill/>
          <a:ln w="38100">
            <a:solidFill>
              <a:srgbClr val="D7554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Test Data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7500D4-5190-4947-870A-B82A13368385}"/>
              </a:ext>
            </a:extLst>
          </p:cNvPr>
          <p:cNvSpPr/>
          <p:nvPr/>
        </p:nvSpPr>
        <p:spPr>
          <a:xfrm>
            <a:off x="3120327" y="4797574"/>
            <a:ext cx="3265060" cy="1151607"/>
          </a:xfrm>
          <a:prstGeom prst="rect">
            <a:avLst/>
          </a:prstGeom>
          <a:solidFill>
            <a:srgbClr val="466F91">
              <a:alpha val="23000"/>
            </a:srgbClr>
          </a:solidFill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Test model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7F2AB5-F248-F84C-BDB3-CE044689DA2D}"/>
              </a:ext>
            </a:extLst>
          </p:cNvPr>
          <p:cNvSpPr/>
          <p:nvPr/>
        </p:nvSpPr>
        <p:spPr>
          <a:xfrm>
            <a:off x="584239" y="4968453"/>
            <a:ext cx="1800324" cy="809850"/>
          </a:xfrm>
          <a:prstGeom prst="rect">
            <a:avLst/>
          </a:prstGeom>
          <a:noFill/>
          <a:ln w="38100">
            <a:solidFill>
              <a:srgbClr val="D7554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Metric Function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A813422-BFAC-324A-AC6C-FDA9A0266619}"/>
              </a:ext>
            </a:extLst>
          </p:cNvPr>
          <p:cNvSpPr/>
          <p:nvPr/>
        </p:nvSpPr>
        <p:spPr>
          <a:xfrm>
            <a:off x="6817435" y="5038728"/>
            <a:ext cx="1944216" cy="669297"/>
          </a:xfrm>
          <a:prstGeom prst="rect">
            <a:avLst/>
          </a:prstGeom>
          <a:solidFill>
            <a:srgbClr val="D7554B">
              <a:alpha val="25000"/>
            </a:srgbClr>
          </a:solidFill>
          <a:ln w="38100">
            <a:solidFill>
              <a:srgbClr val="D7554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  <a:latin typeface="+mj-lt"/>
              </a:rPr>
              <a:t>Model Performance</a:t>
            </a:r>
            <a:endParaRPr lang="ru-RU" sz="2400" dirty="0">
              <a:solidFill>
                <a:srgbClr val="4D4D4D"/>
              </a:solidFill>
              <a:latin typeface="+mj-lt"/>
            </a:endParaRPr>
          </a:p>
        </p:txBody>
      </p:sp>
      <p:cxnSp>
        <p:nvCxnSpPr>
          <p:cNvPr id="35" name="Straight Arrow Connector 56">
            <a:extLst>
              <a:ext uri="{FF2B5EF4-FFF2-40B4-BE49-F238E27FC236}">
                <a16:creationId xmlns:a16="http://schemas.microsoft.com/office/drawing/2014/main" id="{5C33138A-023A-EF43-9D05-D1B6152E43FA}"/>
              </a:ext>
            </a:extLst>
          </p:cNvPr>
          <p:cNvCxnSpPr>
            <a:cxnSpLocks/>
          </p:cNvCxnSpPr>
          <p:nvPr/>
        </p:nvCxnSpPr>
        <p:spPr>
          <a:xfrm>
            <a:off x="2375639" y="2129993"/>
            <a:ext cx="625372" cy="0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97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Summary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836613"/>
            <a:ext cx="8616008" cy="554471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Dataset gathers information about objects and answers for them</a:t>
            </a: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Model predicts answer for a given object</a:t>
            </a: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Loss function calculates how wrong the model is. It is used to find optimal parameters on the training data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Metric is similar to loss function (or exactly the same), but is used to evaluate how model performs on test data</a:t>
            </a:r>
          </a:p>
        </p:txBody>
      </p:sp>
    </p:spTree>
    <p:extLst>
      <p:ext uri="{BB962C8B-B14F-4D97-AF65-F5344CB8AC3E}">
        <p14:creationId xmlns:p14="http://schemas.microsoft.com/office/powerpoint/2010/main" val="40268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5"/>
          <p:cNvSpPr txBox="1">
            <a:spLocks/>
          </p:cNvSpPr>
          <p:nvPr/>
        </p:nvSpPr>
        <p:spPr>
          <a:xfrm>
            <a:off x="395536" y="109198"/>
            <a:ext cx="8648394" cy="633670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A26D6A"/>
                </a:solidFill>
              </a:rPr>
              <a:t>ML Problems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95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8">
            <a:extLst>
              <a:ext uri="{FF2B5EF4-FFF2-40B4-BE49-F238E27FC236}">
                <a16:creationId xmlns:a16="http://schemas.microsoft.com/office/drawing/2014/main" id="{81C7997D-8887-5341-B08E-248E99BC9A3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236296" y="1979879"/>
            <a:ext cx="360040" cy="1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6">
            <a:extLst>
              <a:ext uri="{FF2B5EF4-FFF2-40B4-BE49-F238E27FC236}">
                <a16:creationId xmlns:a16="http://schemas.microsoft.com/office/drawing/2014/main" id="{1DFE7628-7DAD-564E-BA13-0F070C46D9F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220072" y="1438168"/>
            <a:ext cx="288032" cy="418448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7">
            <a:extLst>
              <a:ext uri="{FF2B5EF4-FFF2-40B4-BE49-F238E27FC236}">
                <a16:creationId xmlns:a16="http://schemas.microsoft.com/office/drawing/2014/main" id="{65760B6A-2C1D-9E4F-B073-BF2D836B7F88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220072" y="2107465"/>
            <a:ext cx="288032" cy="360040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Supervised and Unsupervised learning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20" name="Прямоугольник 5">
            <a:extLst>
              <a:ext uri="{FF2B5EF4-FFF2-40B4-BE49-F238E27FC236}">
                <a16:creationId xmlns:a16="http://schemas.microsoft.com/office/drawing/2014/main" id="{447A80D2-BA35-2749-B680-3CB82CED2018}"/>
              </a:ext>
            </a:extLst>
          </p:cNvPr>
          <p:cNvSpPr/>
          <p:nvPr/>
        </p:nvSpPr>
        <p:spPr>
          <a:xfrm>
            <a:off x="395288" y="836614"/>
            <a:ext cx="2898242" cy="1965539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Supervised learning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For each object in your data you have </a:t>
            </a:r>
            <a:r>
              <a:rPr lang="en-US" sz="2400" b="1" dirty="0">
                <a:solidFill>
                  <a:srgbClr val="4D4D4D"/>
                </a:solidFill>
              </a:rPr>
              <a:t>correct</a:t>
            </a:r>
            <a:r>
              <a:rPr lang="en-US" sz="2400" dirty="0">
                <a:solidFill>
                  <a:srgbClr val="4D4D4D"/>
                </a:solidFill>
              </a:rPr>
              <a:t> answer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13">
                <a:extLst>
                  <a:ext uri="{FF2B5EF4-FFF2-40B4-BE49-F238E27FC236}">
                    <a16:creationId xmlns:a16="http://schemas.microsoft.com/office/drawing/2014/main" id="{E4DD79D7-BBF9-1F4C-A2AB-EBC29F476B61}"/>
                  </a:ext>
                </a:extLst>
              </p:cNvPr>
              <p:cNvSpPr/>
              <p:nvPr/>
            </p:nvSpPr>
            <p:spPr>
              <a:xfrm>
                <a:off x="3686106" y="1103519"/>
                <a:ext cx="1533966" cy="669297"/>
              </a:xfrm>
              <a:prstGeom prst="rect">
                <a:avLst/>
              </a:prstGeom>
              <a:noFill/>
              <a:ln w="38100">
                <a:solidFill>
                  <a:srgbClr val="466F9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21" name="Rectangle 13">
                <a:extLst>
                  <a:ext uri="{FF2B5EF4-FFF2-40B4-BE49-F238E27FC236}">
                    <a16:creationId xmlns:a16="http://schemas.microsoft.com/office/drawing/2014/main" id="{E4DD79D7-BBF9-1F4C-A2AB-EBC29F476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106" y="1103519"/>
                <a:ext cx="1533966" cy="669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466F9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14">
                <a:extLst>
                  <a:ext uri="{FF2B5EF4-FFF2-40B4-BE49-F238E27FC236}">
                    <a16:creationId xmlns:a16="http://schemas.microsoft.com/office/drawing/2014/main" id="{D2C22803-7C19-F643-8481-800D1454AA49}"/>
                  </a:ext>
                </a:extLst>
              </p:cNvPr>
              <p:cNvSpPr/>
              <p:nvPr/>
            </p:nvSpPr>
            <p:spPr>
              <a:xfrm>
                <a:off x="3686106" y="2132856"/>
                <a:ext cx="1533966" cy="669297"/>
              </a:xfrm>
              <a:prstGeom prst="rect">
                <a:avLst/>
              </a:prstGeom>
              <a:noFill/>
              <a:ln w="38100">
                <a:solidFill>
                  <a:srgbClr val="466F9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22" name="Rectangle 14">
                <a:extLst>
                  <a:ext uri="{FF2B5EF4-FFF2-40B4-BE49-F238E27FC236}">
                    <a16:creationId xmlns:a16="http://schemas.microsoft.com/office/drawing/2014/main" id="{D2C22803-7C19-F643-8481-800D1454A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106" y="2132856"/>
                <a:ext cx="1533966" cy="6692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466F9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15">
                <a:extLst>
                  <a:ext uri="{FF2B5EF4-FFF2-40B4-BE49-F238E27FC236}">
                    <a16:creationId xmlns:a16="http://schemas.microsoft.com/office/drawing/2014/main" id="{EA583E87-7D5A-DE43-AE52-62C827666C2F}"/>
                  </a:ext>
                </a:extLst>
              </p:cNvPr>
              <p:cNvSpPr/>
              <p:nvPr/>
            </p:nvSpPr>
            <p:spPr>
              <a:xfrm>
                <a:off x="7668344" y="1628539"/>
                <a:ext cx="1368152" cy="669297"/>
              </a:xfrm>
              <a:prstGeom prst="rect">
                <a:avLst/>
              </a:prstGeom>
              <a:noFill/>
              <a:ln w="38100">
                <a:solidFill>
                  <a:srgbClr val="466F9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23" name="Rectangle 15">
                <a:extLst>
                  <a:ext uri="{FF2B5EF4-FFF2-40B4-BE49-F238E27FC236}">
                    <a16:creationId xmlns:a16="http://schemas.microsoft.com/office/drawing/2014/main" id="{EA583E87-7D5A-DE43-AE52-62C827666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1628539"/>
                <a:ext cx="1368152" cy="6692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466F9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11">
            <a:extLst>
              <a:ext uri="{FF2B5EF4-FFF2-40B4-BE49-F238E27FC236}">
                <a16:creationId xmlns:a16="http://schemas.microsoft.com/office/drawing/2014/main" id="{644FD75E-12F5-5F4A-BF51-47D0B899E936}"/>
              </a:ext>
            </a:extLst>
          </p:cNvPr>
          <p:cNvSpPr/>
          <p:nvPr/>
        </p:nvSpPr>
        <p:spPr>
          <a:xfrm>
            <a:off x="5581572" y="1404076"/>
            <a:ext cx="1654724" cy="1151607"/>
          </a:xfrm>
          <a:prstGeom prst="rect">
            <a:avLst/>
          </a:prstGeom>
          <a:solidFill>
            <a:srgbClr val="466F91">
              <a:alpha val="23000"/>
            </a:srgbClr>
          </a:solidFill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Computer</a:t>
            </a: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2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FE7628-7DAD-564E-BA13-0F070C46D9F0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220072" y="1438168"/>
            <a:ext cx="288032" cy="418448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760B6A-2C1D-9E4F-B073-BF2D836B7F8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220072" y="2107465"/>
            <a:ext cx="288032" cy="360040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18">
            <a:extLst>
              <a:ext uri="{FF2B5EF4-FFF2-40B4-BE49-F238E27FC236}">
                <a16:creationId xmlns:a16="http://schemas.microsoft.com/office/drawing/2014/main" id="{81C7997D-8887-5341-B08E-248E99BC9A33}"/>
              </a:ext>
            </a:extLst>
          </p:cNvPr>
          <p:cNvCxnSpPr>
            <a:cxnSpLocks/>
          </p:cNvCxnSpPr>
          <p:nvPr/>
        </p:nvCxnSpPr>
        <p:spPr>
          <a:xfrm flipV="1">
            <a:off x="7236296" y="5085029"/>
            <a:ext cx="360040" cy="1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16">
            <a:extLst>
              <a:ext uri="{FF2B5EF4-FFF2-40B4-BE49-F238E27FC236}">
                <a16:creationId xmlns:a16="http://schemas.microsoft.com/office/drawing/2014/main" id="{1DFE7628-7DAD-564E-BA13-0F070C46D9F0}"/>
              </a:ext>
            </a:extLst>
          </p:cNvPr>
          <p:cNvCxnSpPr>
            <a:cxnSpLocks/>
          </p:cNvCxnSpPr>
          <p:nvPr/>
        </p:nvCxnSpPr>
        <p:spPr>
          <a:xfrm>
            <a:off x="5220072" y="4516648"/>
            <a:ext cx="288032" cy="418448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17">
            <a:extLst>
              <a:ext uri="{FF2B5EF4-FFF2-40B4-BE49-F238E27FC236}">
                <a16:creationId xmlns:a16="http://schemas.microsoft.com/office/drawing/2014/main" id="{65760B6A-2C1D-9E4F-B073-BF2D836B7F88}"/>
              </a:ext>
            </a:extLst>
          </p:cNvPr>
          <p:cNvCxnSpPr>
            <a:cxnSpLocks/>
          </p:cNvCxnSpPr>
          <p:nvPr/>
        </p:nvCxnSpPr>
        <p:spPr>
          <a:xfrm flipV="1">
            <a:off x="5220072" y="5185945"/>
            <a:ext cx="288032" cy="360040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C7997D-8887-5341-B08E-248E99BC9A3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236296" y="1979879"/>
            <a:ext cx="360040" cy="1"/>
          </a:xfrm>
          <a:prstGeom prst="straightConnector1">
            <a:avLst/>
          </a:prstGeom>
          <a:ln w="381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Supervised and Unsupervised learning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13" name="Прямоугольник 5">
            <a:extLst>
              <a:ext uri="{FF2B5EF4-FFF2-40B4-BE49-F238E27FC236}">
                <a16:creationId xmlns:a16="http://schemas.microsoft.com/office/drawing/2014/main" id="{447A80D2-BA35-2749-B680-3CB82CED2018}"/>
              </a:ext>
            </a:extLst>
          </p:cNvPr>
          <p:cNvSpPr/>
          <p:nvPr/>
        </p:nvSpPr>
        <p:spPr>
          <a:xfrm>
            <a:off x="395288" y="836614"/>
            <a:ext cx="2898242" cy="5544714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Supervised learning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For each object in your data you have </a:t>
            </a:r>
            <a:r>
              <a:rPr lang="en-US" sz="2400" b="1" dirty="0">
                <a:solidFill>
                  <a:srgbClr val="4D4D4D"/>
                </a:solidFill>
              </a:rPr>
              <a:t>correct</a:t>
            </a:r>
            <a:r>
              <a:rPr lang="en-US" sz="2400" dirty="0">
                <a:solidFill>
                  <a:srgbClr val="4D4D4D"/>
                </a:solidFill>
              </a:rPr>
              <a:t> answer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Unsupervised learning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You observe </a:t>
            </a:r>
            <a:r>
              <a:rPr lang="en-US" sz="2400" b="1" dirty="0">
                <a:solidFill>
                  <a:srgbClr val="4D4D4D"/>
                </a:solidFill>
              </a:rPr>
              <a:t>only</a:t>
            </a:r>
            <a:r>
              <a:rPr lang="en-US" sz="2400" dirty="0">
                <a:solidFill>
                  <a:srgbClr val="4D4D4D"/>
                </a:solidFill>
              </a:rPr>
              <a:t> objects and want to find some patterns in them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rgbClr val="4D4D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DD79D7-BBF9-1F4C-A2AB-EBC29F476B61}"/>
                  </a:ext>
                </a:extLst>
              </p:cNvPr>
              <p:cNvSpPr/>
              <p:nvPr/>
            </p:nvSpPr>
            <p:spPr>
              <a:xfrm>
                <a:off x="3686106" y="1103519"/>
                <a:ext cx="1533966" cy="669297"/>
              </a:xfrm>
              <a:prstGeom prst="rect">
                <a:avLst/>
              </a:prstGeom>
              <a:noFill/>
              <a:ln w="38100">
                <a:solidFill>
                  <a:srgbClr val="466F9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DD79D7-BBF9-1F4C-A2AB-EBC29F476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106" y="1103519"/>
                <a:ext cx="1533966" cy="669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466F9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2C22803-7C19-F643-8481-800D1454AA49}"/>
                  </a:ext>
                </a:extLst>
              </p:cNvPr>
              <p:cNvSpPr/>
              <p:nvPr/>
            </p:nvSpPr>
            <p:spPr>
              <a:xfrm>
                <a:off x="3686106" y="2132856"/>
                <a:ext cx="1533966" cy="669297"/>
              </a:xfrm>
              <a:prstGeom prst="rect">
                <a:avLst/>
              </a:prstGeom>
              <a:noFill/>
              <a:ln w="38100">
                <a:solidFill>
                  <a:srgbClr val="466F9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2C22803-7C19-F643-8481-800D1454A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106" y="2132856"/>
                <a:ext cx="1533966" cy="6692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466F9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A583E87-7D5A-DE43-AE52-62C827666C2F}"/>
                  </a:ext>
                </a:extLst>
              </p:cNvPr>
              <p:cNvSpPr/>
              <p:nvPr/>
            </p:nvSpPr>
            <p:spPr>
              <a:xfrm>
                <a:off x="7668344" y="1628539"/>
                <a:ext cx="1368152" cy="669297"/>
              </a:xfrm>
              <a:prstGeom prst="rect">
                <a:avLst/>
              </a:prstGeom>
              <a:noFill/>
              <a:ln w="38100">
                <a:solidFill>
                  <a:srgbClr val="466F9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A583E87-7D5A-DE43-AE52-62C827666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1628539"/>
                <a:ext cx="1368152" cy="6692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466F9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28C7B4E-9C4B-DC41-B303-8E4C60AD0BF7}"/>
                  </a:ext>
                </a:extLst>
              </p:cNvPr>
              <p:cNvSpPr/>
              <p:nvPr/>
            </p:nvSpPr>
            <p:spPr>
              <a:xfrm>
                <a:off x="3686106" y="4172765"/>
                <a:ext cx="1533966" cy="669297"/>
              </a:xfrm>
              <a:prstGeom prst="rect">
                <a:avLst/>
              </a:prstGeom>
              <a:noFill/>
              <a:ln w="38100">
                <a:solidFill>
                  <a:srgbClr val="466F9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28C7B4E-9C4B-DC41-B303-8E4C60AD0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106" y="4172765"/>
                <a:ext cx="1533966" cy="6692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466F9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82F6B42-D845-0145-9FAE-D5084B1AE49B}"/>
                  </a:ext>
                </a:extLst>
              </p:cNvPr>
              <p:cNvSpPr/>
              <p:nvPr/>
            </p:nvSpPr>
            <p:spPr>
              <a:xfrm>
                <a:off x="3686106" y="5324893"/>
                <a:ext cx="1533966" cy="669297"/>
              </a:xfrm>
              <a:prstGeom prst="rect">
                <a:avLst/>
              </a:prstGeom>
              <a:noFill/>
              <a:ln w="38100">
                <a:solidFill>
                  <a:srgbClr val="466F9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4D4D4D"/>
                    </a:solidFill>
                  </a:rPr>
                  <a:t>Property  of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82F6B42-D845-0145-9FAE-D5084B1AE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106" y="5324893"/>
                <a:ext cx="1533966" cy="669297"/>
              </a:xfrm>
              <a:prstGeom prst="rect">
                <a:avLst/>
              </a:prstGeom>
              <a:blipFill>
                <a:blip r:embed="rId8"/>
                <a:stretch>
                  <a:fillRect t="-14783" r="-5447" b="-29565"/>
                </a:stretch>
              </a:blipFill>
              <a:ln w="38100">
                <a:solidFill>
                  <a:srgbClr val="466F9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44FD75E-12F5-5F4A-BF51-47D0B899E936}"/>
              </a:ext>
            </a:extLst>
          </p:cNvPr>
          <p:cNvSpPr/>
          <p:nvPr/>
        </p:nvSpPr>
        <p:spPr>
          <a:xfrm>
            <a:off x="5581572" y="1404076"/>
            <a:ext cx="1654724" cy="1151607"/>
          </a:xfrm>
          <a:prstGeom prst="rect">
            <a:avLst/>
          </a:prstGeom>
          <a:solidFill>
            <a:srgbClr val="466F91">
              <a:alpha val="23000"/>
            </a:srgbClr>
          </a:solidFill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Computer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51C68E-75C1-A743-8B9E-33FEEBC63FF1}"/>
              </a:ext>
            </a:extLst>
          </p:cNvPr>
          <p:cNvSpPr/>
          <p:nvPr/>
        </p:nvSpPr>
        <p:spPr>
          <a:xfrm>
            <a:off x="5581572" y="4453905"/>
            <a:ext cx="1654724" cy="1151607"/>
          </a:xfrm>
          <a:prstGeom prst="rect">
            <a:avLst/>
          </a:prstGeom>
          <a:solidFill>
            <a:srgbClr val="466F91">
              <a:alpha val="23000"/>
            </a:srgbClr>
          </a:solidFill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Computer</a:t>
            </a:r>
            <a:endParaRPr lang="ru-RU" sz="2400" dirty="0">
              <a:solidFill>
                <a:srgbClr val="4D4D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15">
                <a:extLst>
                  <a:ext uri="{FF2B5EF4-FFF2-40B4-BE49-F238E27FC236}">
                    <a16:creationId xmlns:a16="http://schemas.microsoft.com/office/drawing/2014/main" id="{EA583E87-7D5A-DE43-AE52-62C827666C2F}"/>
                  </a:ext>
                </a:extLst>
              </p:cNvPr>
              <p:cNvSpPr/>
              <p:nvPr/>
            </p:nvSpPr>
            <p:spPr>
              <a:xfrm>
                <a:off x="7668344" y="4743214"/>
                <a:ext cx="1368152" cy="669297"/>
              </a:xfrm>
              <a:prstGeom prst="rect">
                <a:avLst/>
              </a:prstGeom>
              <a:noFill/>
              <a:ln w="38100">
                <a:solidFill>
                  <a:srgbClr val="466F9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35" name="Rectangle 15">
                <a:extLst>
                  <a:ext uri="{FF2B5EF4-FFF2-40B4-BE49-F238E27FC236}">
                    <a16:creationId xmlns:a16="http://schemas.microsoft.com/office/drawing/2014/main" id="{EA583E87-7D5A-DE43-AE52-62C827666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4743214"/>
                <a:ext cx="1368152" cy="6692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466F9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25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10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Supervised learning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836613"/>
            <a:ext cx="8616008" cy="554471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Regression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Classification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Ranking</a:t>
            </a: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etc.</a:t>
            </a: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8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Machine Learning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44349"/>
            <a:ext cx="2843808" cy="2766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4439AF-0EB4-B34C-A04E-3CC759195E98}"/>
              </a:ext>
            </a:extLst>
          </p:cNvPr>
          <p:cNvSpPr txBox="1"/>
          <p:nvPr/>
        </p:nvSpPr>
        <p:spPr>
          <a:xfrm>
            <a:off x="395288" y="1731235"/>
            <a:ext cx="5328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i="1" dirty="0">
                <a:solidFill>
                  <a:srgbClr val="4D4D4D"/>
                </a:solidFill>
              </a:rPr>
              <a:t>Field of study that gives computers the ability to learn without being explicitly programmed</a:t>
            </a:r>
          </a:p>
          <a:p>
            <a:pPr marL="0" lvl="1"/>
            <a:r>
              <a:rPr lang="en-US" sz="2400" dirty="0">
                <a:solidFill>
                  <a:srgbClr val="4D4D4D"/>
                </a:solidFill>
              </a:rPr>
              <a:t>			</a:t>
            </a:r>
            <a:r>
              <a:rPr lang="en-US" sz="2400" b="1" dirty="0">
                <a:solidFill>
                  <a:srgbClr val="4D4D4D"/>
                </a:solidFill>
              </a:rPr>
              <a:t>Arthur Samuel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50DA424-B116-E943-8815-D09B666F8A6C}"/>
              </a:ext>
            </a:extLst>
          </p:cNvPr>
          <p:cNvSpPr/>
          <p:nvPr/>
        </p:nvSpPr>
        <p:spPr>
          <a:xfrm>
            <a:off x="1979712" y="6191726"/>
            <a:ext cx="59399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en.wikipedia.org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250"/>
          <a:stretch/>
        </p:blipFill>
        <p:spPr>
          <a:xfrm>
            <a:off x="5436096" y="1824769"/>
            <a:ext cx="2987642" cy="299695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8303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Regression tasks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62773"/>
                <a:ext cx="8616008" cy="551855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𝕐</m:t>
                      </m:r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Prediction of a real-valued target variable</a:t>
                </a:r>
              </a:p>
              <a:p>
                <a:pPr marL="0" lvl="1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Determine the price of an apartment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0" lvl="1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Predict age of a person based on the photo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0" lvl="1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Etc.</a:t>
                </a: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62773"/>
                <a:ext cx="8616008" cy="5518555"/>
              </a:xfrm>
              <a:prstGeom prst="rect">
                <a:avLst/>
              </a:prstGeom>
              <a:blipFill>
                <a:blip r:embed="rId4"/>
                <a:stretch>
                  <a:fillRect l="-219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5181E92-ABB2-4E4A-BC08-003A991ED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8" y="3413606"/>
            <a:ext cx="4170311" cy="2581621"/>
          </a:xfrm>
          <a:prstGeom prst="rect">
            <a:avLst/>
          </a:prstGeom>
          <a:ln w="63500">
            <a:solidFill>
              <a:srgbClr val="CDD1D0"/>
            </a:solidFill>
            <a:miter lim="8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A44FD0-3E3B-E648-8CAC-524762BF1D94}"/>
              </a:ext>
            </a:extLst>
          </p:cNvPr>
          <p:cNvSpPr/>
          <p:nvPr/>
        </p:nvSpPr>
        <p:spPr>
          <a:xfrm>
            <a:off x="3851920" y="6089631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500" dirty="0" err="1">
                <a:solidFill>
                  <a:schemeClr val="bg1">
                    <a:lumMod val="75000"/>
                  </a:schemeClr>
                </a:solidFill>
              </a:rPr>
              <a:t>http</a:t>
            </a:r>
            <a:r>
              <a:rPr lang="ru-RU" sz="15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ru-RU" sz="1500" dirty="0" err="1">
                <a:solidFill>
                  <a:schemeClr val="bg1">
                    <a:lumMod val="75000"/>
                  </a:schemeClr>
                </a:solidFill>
              </a:rPr>
              <a:t>pgfplots.net</a:t>
            </a:r>
            <a:r>
              <a:rPr lang="ru-RU" sz="15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ru-RU" sz="1500" dirty="0" err="1">
                <a:solidFill>
                  <a:schemeClr val="bg1">
                    <a:lumMod val="75000"/>
                  </a:schemeClr>
                </a:solidFill>
              </a:rPr>
              <a:t>tikz</a:t>
            </a:r>
            <a:r>
              <a:rPr lang="ru-RU" sz="15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ru-RU" sz="1500" dirty="0" err="1">
                <a:solidFill>
                  <a:schemeClr val="bg1">
                    <a:lumMod val="75000"/>
                  </a:schemeClr>
                </a:solidFill>
              </a:rPr>
              <a:t>examples</a:t>
            </a:r>
            <a:r>
              <a:rPr lang="ru-RU" sz="15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ru-RU" sz="1500" dirty="0" err="1">
                <a:solidFill>
                  <a:schemeClr val="bg1">
                    <a:lumMod val="75000"/>
                  </a:schemeClr>
                </a:solidFill>
              </a:rPr>
              <a:t>regression-line</a:t>
            </a:r>
            <a:r>
              <a:rPr lang="ru-RU" sz="1500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3401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Classification tasks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={1, …, 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Predict the class to which an object belongs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Which object is on the image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Credit scoring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Text sentiment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19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331" y="3201774"/>
            <a:ext cx="4361697" cy="2657861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 flipV="1">
            <a:off x="4067944" y="3339430"/>
            <a:ext cx="0" cy="2537843"/>
          </a:xfrm>
          <a:prstGeom prst="straightConnector1">
            <a:avLst/>
          </a:prstGeom>
          <a:ln w="254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3995936" y="5786719"/>
            <a:ext cx="4248472" cy="0"/>
          </a:xfrm>
          <a:prstGeom prst="straightConnector1">
            <a:avLst/>
          </a:prstGeom>
          <a:ln w="254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6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Classification tasks: binary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ru-RU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,+1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Only 2 classes are possible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Which object is on the image: </a:t>
                </a:r>
                <a:r>
                  <a:rPr lang="en-US" sz="2400" b="1" dirty="0">
                    <a:solidFill>
                      <a:srgbClr val="4D4D4D"/>
                    </a:solidFill>
                  </a:rPr>
                  <a:t>orange or apple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Credit scoring: </a:t>
                </a:r>
                <a:r>
                  <a:rPr lang="en-US" sz="2400" b="1" dirty="0">
                    <a:solidFill>
                      <a:srgbClr val="4D4D4D"/>
                    </a:solidFill>
                  </a:rPr>
                  <a:t>give loan or not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Text sentiment: </a:t>
                </a:r>
                <a:br>
                  <a:rPr lang="en-US" sz="2400" dirty="0">
                    <a:solidFill>
                      <a:srgbClr val="4D4D4D"/>
                    </a:solidFill>
                  </a:rPr>
                </a:br>
                <a:r>
                  <a:rPr lang="en-US" sz="2400" b="1" dirty="0">
                    <a:solidFill>
                      <a:srgbClr val="4D4D4D"/>
                    </a:solidFill>
                  </a:rPr>
                  <a:t>positive or negative</a:t>
                </a:r>
                <a:endParaRPr lang="ru-RU" sz="2400" b="1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19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331" y="3201774"/>
            <a:ext cx="4361697" cy="2657861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 flipV="1">
            <a:off x="4067944" y="3339430"/>
            <a:ext cx="0" cy="2537843"/>
          </a:xfrm>
          <a:prstGeom prst="straightConnector1">
            <a:avLst/>
          </a:prstGeom>
          <a:ln w="254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3995936" y="5786719"/>
            <a:ext cx="4248472" cy="0"/>
          </a:xfrm>
          <a:prstGeom prst="straightConnector1">
            <a:avLst/>
          </a:prstGeom>
          <a:ln w="254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6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331" y="3201774"/>
            <a:ext cx="4361697" cy="265786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Classification tasks: Intersecting classes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𝕐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0, 1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Object can belong to any subset of classes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Which object is on the image: </a:t>
                </a:r>
                <a:r>
                  <a:rPr lang="en-US" sz="2400" b="1" dirty="0">
                    <a:solidFill>
                      <a:srgbClr val="4D4D4D"/>
                    </a:solidFill>
                  </a:rPr>
                  <a:t>orange, apple or both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Text topic:  </a:t>
                </a:r>
                <a:r>
                  <a:rPr lang="en-US" sz="2400" b="1" dirty="0">
                    <a:solidFill>
                      <a:srgbClr val="4D4D4D"/>
                    </a:solidFill>
                  </a:rPr>
                  <a:t>sport, politics, drama, politics in sport, etc.</a:t>
                </a:r>
                <a:endParaRPr lang="ru-RU" sz="2400" b="1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5"/>
                <a:stretch>
                  <a:fillRect l="-219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Прямая со стрелкой 13"/>
          <p:cNvCxnSpPr/>
          <p:nvPr/>
        </p:nvCxnSpPr>
        <p:spPr>
          <a:xfrm flipV="1">
            <a:off x="4067944" y="3339430"/>
            <a:ext cx="0" cy="2537843"/>
          </a:xfrm>
          <a:prstGeom prst="straightConnector1">
            <a:avLst/>
          </a:prstGeom>
          <a:ln w="254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3995936" y="5786719"/>
            <a:ext cx="4248472" cy="0"/>
          </a:xfrm>
          <a:prstGeom prst="straightConnector1">
            <a:avLst/>
          </a:prstGeom>
          <a:ln w="25400">
            <a:solidFill>
              <a:srgbClr val="9CA5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49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80512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Unsupervised learning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836613"/>
            <a:ext cx="8616008" cy="554471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Clustering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Metrics learning and Dimensionality reduction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Etc.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7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Clustering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712"/>
                <a:ext cx="8616008" cy="189587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Given several objects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We want to split then into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clusters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Objects within each cluster should be similar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712"/>
                <a:ext cx="8616008" cy="1895872"/>
              </a:xfrm>
              <a:prstGeom prst="rect">
                <a:avLst/>
              </a:prstGeom>
              <a:blipFill>
                <a:blip r:embed="rId4"/>
                <a:stretch>
                  <a:fillRect l="-2052" t="-450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85F611E-CB98-6645-B2C1-5F255A5B6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00" y="2780928"/>
            <a:ext cx="4064000" cy="3048000"/>
          </a:xfrm>
          <a:prstGeom prst="rect">
            <a:avLst/>
          </a:prstGeom>
          <a:ln w="63500">
            <a:solidFill>
              <a:srgbClr val="CDD1D0"/>
            </a:solidFill>
            <a:miter lim="800000"/>
          </a:ln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750DA424-B116-E943-8815-D09B666F8A6C}"/>
              </a:ext>
            </a:extLst>
          </p:cNvPr>
          <p:cNvSpPr/>
          <p:nvPr/>
        </p:nvSpPr>
        <p:spPr>
          <a:xfrm>
            <a:off x="1979712" y="6191726"/>
            <a:ext cx="59399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scikit-learn.org</a:t>
            </a:r>
          </a:p>
        </p:txBody>
      </p:sp>
    </p:spTree>
    <p:extLst>
      <p:ext uri="{BB962C8B-B14F-4D97-AF65-F5344CB8AC3E}">
        <p14:creationId xmlns:p14="http://schemas.microsoft.com/office/powerpoint/2010/main" val="145883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Metrics Learning and Dimensionality Reduction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836613"/>
            <a:ext cx="8616008" cy="1510451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Given high-dimensional or complex objects (Text, Image)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Describe each object with numeric vector, so that similar objects are described by the similar vectors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AAEA8B-2B27-CD45-9D52-38899DEE8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983" y="2762535"/>
            <a:ext cx="4064000" cy="3048000"/>
          </a:xfrm>
          <a:prstGeom prst="rect">
            <a:avLst/>
          </a:prstGeom>
          <a:ln w="63500">
            <a:solidFill>
              <a:srgbClr val="CDD1D0"/>
            </a:solidFill>
            <a:miter lim="8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0DA424-B116-E943-8815-D09B666F8A6C}"/>
              </a:ext>
            </a:extLst>
          </p:cNvPr>
          <p:cNvSpPr/>
          <p:nvPr/>
        </p:nvSpPr>
        <p:spPr>
          <a:xfrm>
            <a:off x="1979712" y="6191726"/>
            <a:ext cx="59399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scikit-learn.org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/ </a:t>
            </a:r>
            <a:r>
              <a:rPr lang="ru-RU" sz="1100" dirty="0">
                <a:solidFill>
                  <a:schemeClr val="bg1">
                    <a:lumMod val="75000"/>
                  </a:schemeClr>
                </a:solidFill>
              </a:rPr>
              <a:t>arxiv.org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02EDBE99-5EFC-499C-888B-25D5D4938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30" y="2763641"/>
            <a:ext cx="3102919" cy="3048000"/>
          </a:xfrm>
          <a:prstGeom prst="rect">
            <a:avLst/>
          </a:prstGeom>
          <a:ln w="63500">
            <a:solidFill>
              <a:srgbClr val="CDD1D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6819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Summary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836613"/>
            <a:ext cx="8616008" cy="554471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In supervised learning we know correct answers for each object</a:t>
            </a:r>
            <a:endParaRPr lang="ru-RU" dirty="0">
              <a:ea typeface="+mn-lt"/>
              <a:cs typeface="+mn-lt"/>
            </a:endParaRPr>
          </a:p>
          <a:p>
            <a:pPr marL="800100" lvl="1" indent="-342900">
              <a:spcAft>
                <a:spcPts val="1800"/>
              </a:spcAft>
              <a:buClr>
                <a:srgbClr val="9CA5A2"/>
              </a:buClr>
              <a:buFont typeface="Myriad Pro" panose="020B0503030403020204" pitchFamily="34" charset="0"/>
              <a:buChar char="−"/>
            </a:pPr>
            <a:r>
              <a:rPr lang="en-US" sz="2400" dirty="0">
                <a:solidFill>
                  <a:srgbClr val="4D4D4D"/>
                </a:solidFill>
              </a:rPr>
              <a:t>Regression, classification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In unsupervised learning we have objects only</a:t>
            </a:r>
          </a:p>
          <a:p>
            <a:pPr marL="800100" lvl="1" indent="-342900">
              <a:spcAft>
                <a:spcPts val="1800"/>
              </a:spcAft>
              <a:buClr>
                <a:srgbClr val="9CA5A2"/>
              </a:buClr>
              <a:buFont typeface="Myriad Pro" panose="020B0503030403020204" pitchFamily="34" charset="0"/>
              <a:buChar char="−"/>
            </a:pPr>
            <a:r>
              <a:rPr lang="en-US" sz="2400" dirty="0">
                <a:solidFill>
                  <a:srgbClr val="4D4D4D"/>
                </a:solidFill>
              </a:rPr>
              <a:t>Clustering, metrics learning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There are other task formulations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5"/>
          <p:cNvSpPr txBox="1">
            <a:spLocks/>
          </p:cNvSpPr>
          <p:nvPr/>
        </p:nvSpPr>
        <p:spPr>
          <a:xfrm>
            <a:off x="395536" y="109198"/>
            <a:ext cx="8648394" cy="633670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A26D6A"/>
                </a:solidFill>
              </a:rPr>
              <a:t>Feature Types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80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Feature Types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  <a:r>
                  <a:rPr lang="ru-RU" sz="2400" dirty="0">
                    <a:solidFill>
                      <a:srgbClr val="4D4D4D"/>
                    </a:solidFill>
                  </a:rPr>
                  <a:t>–</a:t>
                </a:r>
                <a:r>
                  <a:rPr lang="en-US" sz="2400" dirty="0">
                    <a:solidFill>
                      <a:srgbClr val="4D4D4D"/>
                    </a:solidFill>
                  </a:rPr>
                  <a:t> possible values for a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-</a:t>
                </a:r>
                <a:r>
                  <a:rPr lang="en-US" sz="2400" dirty="0" err="1">
                    <a:solidFill>
                      <a:srgbClr val="4D4D4D"/>
                    </a:solidFill>
                  </a:rPr>
                  <a:t>th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feature</a:t>
                </a: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052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80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44349"/>
            <a:ext cx="2843808" cy="276600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Machine Learning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439AF-0EB4-B34C-A04E-3CC759195E98}"/>
              </a:ext>
            </a:extLst>
          </p:cNvPr>
          <p:cNvSpPr txBox="1"/>
          <p:nvPr/>
        </p:nvSpPr>
        <p:spPr>
          <a:xfrm>
            <a:off x="395288" y="1731235"/>
            <a:ext cx="5328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i="1" dirty="0">
                <a:solidFill>
                  <a:srgbClr val="4D4D4D"/>
                </a:solidFill>
              </a:rPr>
              <a:t>Field of study that gives computers the ability to learn without being explicitly programmed</a:t>
            </a:r>
          </a:p>
          <a:p>
            <a:pPr marL="0" lvl="1"/>
            <a:r>
              <a:rPr lang="en-US" sz="2400" dirty="0">
                <a:solidFill>
                  <a:srgbClr val="4D4D4D"/>
                </a:solidFill>
              </a:rPr>
              <a:t>			</a:t>
            </a:r>
            <a:r>
              <a:rPr lang="en-US" sz="2400" b="1" dirty="0">
                <a:solidFill>
                  <a:srgbClr val="4D4D4D"/>
                </a:solidFill>
              </a:rPr>
              <a:t>Arthur Samuel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50DA424-B116-E943-8815-D09B666F8A6C}"/>
              </a:ext>
            </a:extLst>
          </p:cNvPr>
          <p:cNvSpPr/>
          <p:nvPr/>
        </p:nvSpPr>
        <p:spPr>
          <a:xfrm>
            <a:off x="1979712" y="6191726"/>
            <a:ext cx="59399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en.wikipedia.org</a:t>
            </a:r>
            <a:endParaRPr lang="ru-RU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439AF-0EB4-B34C-A04E-3CC759195E98}"/>
              </a:ext>
            </a:extLst>
          </p:cNvPr>
          <p:cNvSpPr txBox="1"/>
          <p:nvPr/>
        </p:nvSpPr>
        <p:spPr>
          <a:xfrm>
            <a:off x="395288" y="4670900"/>
            <a:ext cx="540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>
                <a:solidFill>
                  <a:srgbClr val="4D4D4D"/>
                </a:solidFill>
              </a:rPr>
              <a:t>What can we program explicitly?</a:t>
            </a:r>
            <a:endParaRPr lang="ru-RU" sz="2400" dirty="0">
              <a:solidFill>
                <a:srgbClr val="4D4D4D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250"/>
          <a:stretch/>
        </p:blipFill>
        <p:spPr>
          <a:xfrm>
            <a:off x="5436096" y="1824769"/>
            <a:ext cx="2987642" cy="299695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110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8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Numerical Features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Patient’s body temperature or blood pressure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Area of an apartment</a:t>
                </a: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85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Binary Features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={0, 1}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Did the patient take the pill</a:t>
                </a:r>
                <a:r>
                  <a:rPr lang="ru-RU" sz="2400" dirty="0">
                    <a:solidFill>
                      <a:srgbClr val="4D4D4D"/>
                    </a:solidFill>
                  </a:rPr>
                  <a:t>?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Does the apartment have gas supply</a:t>
                </a:r>
                <a:r>
                  <a:rPr lang="ru-RU" sz="2400" dirty="0">
                    <a:solidFill>
                      <a:srgbClr val="4D4D4D"/>
                    </a:solidFill>
                  </a:rPr>
                  <a:t>?</a:t>
                </a: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64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Categorical Features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Which specialist did the patient visit?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In which city or district is the apartment?</a:t>
                </a: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42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Encoding Categorical Features: OHE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One-hot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encoding: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Value of a categorical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new binary features</a:t>
                </a:r>
              </a:p>
              <a:p>
                <a:pPr algn="ctr"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194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Encoding Categorical Features: OHE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One-hot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encoding: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Value of a categorical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new binary features</a:t>
                </a:r>
              </a:p>
              <a:p>
                <a:pPr algn="ctr">
                  <a:spcAft>
                    <a:spcPts val="1800"/>
                  </a:spcAft>
                </a:pP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194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56FC47-DDB8-CF41-A845-75D746FA8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242483"/>
              </p:ext>
            </p:extLst>
          </p:nvPr>
        </p:nvGraphicFramePr>
        <p:xfrm>
          <a:off x="2483768" y="3713440"/>
          <a:ext cx="936104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118678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D4D4D"/>
                          </a:solidFill>
                        </a:rPr>
                        <a:t>District</a:t>
                      </a:r>
                      <a:endParaRPr lang="ru-RU" b="1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7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Central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26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South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073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Central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707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North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00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South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14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South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18366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F466515-DF46-C647-A80F-3BEADABB6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577100"/>
              </p:ext>
            </p:extLst>
          </p:nvPr>
        </p:nvGraphicFramePr>
        <p:xfrm>
          <a:off x="5220072" y="3713440"/>
          <a:ext cx="2880321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107">
                  <a:extLst>
                    <a:ext uri="{9D8B030D-6E8A-4147-A177-3AD203B41FA5}">
                      <a16:colId xmlns:a16="http://schemas.microsoft.com/office/drawing/2014/main" val="2118678344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3788186366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2637318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D4D4D"/>
                          </a:solidFill>
                        </a:rPr>
                        <a:t>Central</a:t>
                      </a:r>
                      <a:endParaRPr lang="ru-RU" b="1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D4D4D"/>
                          </a:solidFill>
                        </a:rPr>
                        <a:t>South</a:t>
                      </a:r>
                      <a:endParaRPr lang="ru-RU" b="1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D4D4D"/>
                          </a:solidFill>
                        </a:rPr>
                        <a:t>North</a:t>
                      </a:r>
                      <a:endParaRPr lang="ru-RU" b="1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7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4D4D4D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4D4D4D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26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4D4D4D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4D4D4D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073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4D4D4D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4D4D4D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707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4D4D4D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4D4D4D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00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4D4D4D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4D4D4D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4D4D4D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14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0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1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483641"/>
                  </a:ext>
                </a:extLst>
              </a:tr>
            </a:tbl>
          </a:graphicData>
        </a:graphic>
      </p:graphicFrame>
      <p:sp>
        <p:nvSpPr>
          <p:cNvPr id="8" name="Right Arrow 6">
            <a:extLst>
              <a:ext uri="{FF2B5EF4-FFF2-40B4-BE49-F238E27FC236}">
                <a16:creationId xmlns:a16="http://schemas.microsoft.com/office/drawing/2014/main" id="{526CB653-77B6-9D4C-84D0-3C74D61F1175}"/>
              </a:ext>
            </a:extLst>
          </p:cNvPr>
          <p:cNvSpPr/>
          <p:nvPr/>
        </p:nvSpPr>
        <p:spPr>
          <a:xfrm>
            <a:off x="3707904" y="5020384"/>
            <a:ext cx="1296144" cy="171584"/>
          </a:xfrm>
          <a:prstGeom prst="rightArrow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32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Encoding Categorical Features: Frequency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Frequency Encoding: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Value of a categorical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New numerical feature </a:t>
                </a:r>
                <a:r>
                  <a:rPr lang="ru-RU" sz="2400" dirty="0">
                    <a:solidFill>
                      <a:srgbClr val="4D4D4D"/>
                    </a:solidFill>
                  </a:rPr>
                  <a:t>–</a:t>
                </a:r>
                <a:r>
                  <a:rPr lang="en-US" sz="2400" dirty="0">
                    <a:solidFill>
                      <a:srgbClr val="4D4D4D"/>
                    </a:solidFill>
                  </a:rPr>
                  <a:t> frequency of the category</a:t>
                </a:r>
              </a:p>
              <a:p>
                <a:pPr algn="ctr"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num>
                      <m:den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3"/>
                <a:stretch>
                  <a:fillRect l="-2194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91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Encoding Categorical Features: Frequency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Frequency Encoding: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Value of a categorical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New numerical feature </a:t>
                </a:r>
                <a:r>
                  <a:rPr lang="ru-RU" sz="2400" dirty="0">
                    <a:solidFill>
                      <a:srgbClr val="4D4D4D"/>
                    </a:solidFill>
                  </a:rPr>
                  <a:t>–</a:t>
                </a:r>
                <a:r>
                  <a:rPr lang="en-US" sz="2400" dirty="0">
                    <a:solidFill>
                      <a:srgbClr val="4D4D4D"/>
                    </a:solidFill>
                  </a:rPr>
                  <a:t> frequency of the category</a:t>
                </a:r>
              </a:p>
              <a:p>
                <a:pPr algn="ctr"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num>
                      <m:den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3"/>
                <a:stretch>
                  <a:fillRect l="-2194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B6FA4D-E5EC-424D-9ECC-F8BBE1DAB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061848"/>
              </p:ext>
            </p:extLst>
          </p:nvPr>
        </p:nvGraphicFramePr>
        <p:xfrm>
          <a:off x="2483768" y="3713440"/>
          <a:ext cx="936104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118678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D4D4D"/>
                          </a:solidFill>
                        </a:rPr>
                        <a:t>District</a:t>
                      </a:r>
                      <a:endParaRPr lang="ru-RU" b="1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7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Central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26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South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073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Central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707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North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00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South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14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South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18366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EF26C99-4B60-4D44-ACF0-A78B7984B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134261"/>
              </p:ext>
            </p:extLst>
          </p:nvPr>
        </p:nvGraphicFramePr>
        <p:xfrm>
          <a:off x="5316023" y="3713440"/>
          <a:ext cx="936104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118678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D4D4D"/>
                          </a:solidFill>
                        </a:rPr>
                        <a:t>District</a:t>
                      </a:r>
                      <a:endParaRPr lang="ru-RU" b="1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7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0.33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26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0.5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073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0.33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707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0.17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00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0.5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14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0.5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183662"/>
                  </a:ext>
                </a:extLst>
              </a:tr>
            </a:tbl>
          </a:graphicData>
        </a:graphic>
      </p:graphicFrame>
      <p:sp>
        <p:nvSpPr>
          <p:cNvPr id="8" name="Right Arrow 6">
            <a:extLst>
              <a:ext uri="{FF2B5EF4-FFF2-40B4-BE49-F238E27FC236}">
                <a16:creationId xmlns:a16="http://schemas.microsoft.com/office/drawing/2014/main" id="{526CB653-77B6-9D4C-84D0-3C74D61F1175}"/>
              </a:ext>
            </a:extLst>
          </p:cNvPr>
          <p:cNvSpPr/>
          <p:nvPr/>
        </p:nvSpPr>
        <p:spPr>
          <a:xfrm>
            <a:off x="3707904" y="5020384"/>
            <a:ext cx="1296144" cy="171584"/>
          </a:xfrm>
          <a:prstGeom prst="rightArrow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54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Encoding Categorical Features: Mean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5288" y="836613"/>
                <a:ext cx="8748712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Mean Target Encoding: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Value of a categorical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New numerical feature </a:t>
                </a:r>
                <a:r>
                  <a:rPr lang="ru-RU" sz="2400" dirty="0">
                    <a:solidFill>
                      <a:srgbClr val="4D4D4D"/>
                    </a:solidFill>
                  </a:rPr>
                  <a:t>–</a:t>
                </a:r>
                <a:r>
                  <a:rPr lang="en-US" sz="2400" dirty="0">
                    <a:solidFill>
                      <a:srgbClr val="4D4D4D"/>
                    </a:solidFill>
                  </a:rPr>
                  <a:t> average value of target within category</a:t>
                </a:r>
                <a:endParaRPr lang="en-US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den>
                      </m:f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748712" cy="5544715"/>
              </a:xfrm>
              <a:prstGeom prst="rect">
                <a:avLst/>
              </a:prstGeom>
              <a:blipFill>
                <a:blip r:embed="rId3"/>
                <a:stretch>
                  <a:fillRect l="-2160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48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Encoding Categorical Features: Mean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748712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Mean Target Encoding: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Value of a categorical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New numerical feature </a:t>
                </a:r>
                <a:r>
                  <a:rPr lang="ru-RU" sz="2400" dirty="0">
                    <a:solidFill>
                      <a:srgbClr val="4D4D4D"/>
                    </a:solidFill>
                  </a:rPr>
                  <a:t>–</a:t>
                </a:r>
                <a:r>
                  <a:rPr lang="en-US" sz="2400" dirty="0">
                    <a:solidFill>
                      <a:srgbClr val="4D4D4D"/>
                    </a:solidFill>
                  </a:rPr>
                  <a:t> average value of target within category</a:t>
                </a:r>
                <a:endParaRPr lang="en-US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den>
                      </m:f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748712" cy="5544715"/>
              </a:xfrm>
              <a:prstGeom prst="rect">
                <a:avLst/>
              </a:prstGeom>
              <a:blipFill>
                <a:blip r:embed="rId3"/>
                <a:stretch>
                  <a:fillRect l="-2160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526CB653-77B6-9D4C-84D0-3C74D61F1175}"/>
              </a:ext>
            </a:extLst>
          </p:cNvPr>
          <p:cNvSpPr/>
          <p:nvPr/>
        </p:nvSpPr>
        <p:spPr>
          <a:xfrm>
            <a:off x="4451608" y="5020384"/>
            <a:ext cx="1296144" cy="171584"/>
          </a:xfrm>
          <a:prstGeom prst="rightArrow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B6FA4D-E5EC-424D-9ECC-F8BBE1DAB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179076"/>
              </p:ext>
            </p:extLst>
          </p:nvPr>
        </p:nvGraphicFramePr>
        <p:xfrm>
          <a:off x="1810936" y="3789040"/>
          <a:ext cx="252028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140">
                  <a:extLst>
                    <a:ext uri="{9D8B030D-6E8A-4147-A177-3AD203B41FA5}">
                      <a16:colId xmlns:a16="http://schemas.microsoft.com/office/drawing/2014/main" val="2118678344"/>
                    </a:ext>
                  </a:extLst>
                </a:gridCol>
                <a:gridCol w="1260140">
                  <a:extLst>
                    <a:ext uri="{9D8B030D-6E8A-4147-A177-3AD203B41FA5}">
                      <a16:colId xmlns:a16="http://schemas.microsoft.com/office/drawing/2014/main" val="3227027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D4D4D"/>
                          </a:solidFill>
                        </a:rPr>
                        <a:t>District</a:t>
                      </a:r>
                      <a:endParaRPr lang="ru-RU" b="1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D4D4D"/>
                          </a:solidFill>
                        </a:rPr>
                        <a:t>Price</a:t>
                      </a:r>
                      <a:endParaRPr lang="ru-RU" b="1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7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Central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4D4D4D"/>
                          </a:solidFill>
                        </a:rPr>
                        <a:t>10.000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26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South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rgbClr val="4D4D4D"/>
                          </a:solidFill>
                        </a:rPr>
                        <a:t>4.000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073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Central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rgbClr val="4D4D4D"/>
                          </a:solidFill>
                        </a:rPr>
                        <a:t>9.000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707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North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4D4D4D"/>
                          </a:solidFill>
                        </a:rPr>
                        <a:t>7.000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00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South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rgbClr val="4D4D4D"/>
                          </a:solidFill>
                        </a:rPr>
                        <a:t>5.000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14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South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6.000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18366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9FCDFD-FC0E-3A43-BEB2-2E6EF4899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368229"/>
              </p:ext>
            </p:extLst>
          </p:nvPr>
        </p:nvGraphicFramePr>
        <p:xfrm>
          <a:off x="5868144" y="3789040"/>
          <a:ext cx="126014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140">
                  <a:extLst>
                    <a:ext uri="{9D8B030D-6E8A-4147-A177-3AD203B41FA5}">
                      <a16:colId xmlns:a16="http://schemas.microsoft.com/office/drawing/2014/main" val="2118678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D4D4D"/>
                          </a:solidFill>
                        </a:rPr>
                        <a:t>District</a:t>
                      </a:r>
                      <a:endParaRPr lang="ru-RU" b="1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74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9.500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26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5.000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073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9.500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707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7.000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00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5.000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14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D4D4D"/>
                          </a:solidFill>
                        </a:rPr>
                        <a:t>5.000</a:t>
                      </a:r>
                      <a:endParaRPr lang="ru-RU" dirty="0">
                        <a:solidFill>
                          <a:srgbClr val="4D4D4D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183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25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Ordinal Features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Risk factor for a patient on some scale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Type of the locality (large city, small city, village)</a:t>
                </a: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8616008" cy="5544715"/>
              </a:xfrm>
              <a:prstGeom prst="rect">
                <a:avLst/>
              </a:prstGeom>
              <a:blipFill>
                <a:blip r:embed="rId4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83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How to convert hours to minutes</a:t>
            </a:r>
            <a:r>
              <a:rPr lang="ru-RU" sz="3200" b="1" dirty="0">
                <a:solidFill>
                  <a:srgbClr val="A26D6A"/>
                </a:solidFill>
                <a:cs typeface="Times New Roman" pitchFamily="18" charset="0"/>
              </a:rPr>
              <a:t>?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92706"/>
            <a:ext cx="5005214" cy="50052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B57F70-E518-CE4D-81D0-94A0429145BD}"/>
              </a:ext>
            </a:extLst>
          </p:cNvPr>
          <p:cNvSpPr/>
          <p:nvPr/>
        </p:nvSpPr>
        <p:spPr>
          <a:xfrm>
            <a:off x="2699792" y="6123639"/>
            <a:ext cx="532866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 err="1">
                <a:solidFill>
                  <a:schemeClr val="bg1">
                    <a:lumMod val="75000"/>
                  </a:schemeClr>
                </a:solidFill>
              </a:rPr>
              <a:t>http</a:t>
            </a:r>
            <a:r>
              <a:rPr lang="ru-RU" sz="15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ru-RU" sz="1500" dirty="0" err="1">
                <a:solidFill>
                  <a:schemeClr val="bg1">
                    <a:lumMod val="75000"/>
                  </a:schemeClr>
                </a:solidFill>
              </a:rPr>
              <a:t>lisajonesstudio.bigcartel.com</a:t>
            </a:r>
            <a:r>
              <a:rPr lang="ru-RU" sz="15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ru-RU" sz="1500" dirty="0" err="1">
                <a:solidFill>
                  <a:schemeClr val="bg1">
                    <a:lumMod val="75000"/>
                  </a:schemeClr>
                </a:solidFill>
              </a:rPr>
              <a:t>product</a:t>
            </a:r>
            <a:r>
              <a:rPr lang="ru-RU" sz="15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ru-RU" sz="1500" dirty="0" err="1">
                <a:solidFill>
                  <a:schemeClr val="bg1">
                    <a:lumMod val="75000"/>
                  </a:schemeClr>
                </a:solidFill>
              </a:rPr>
              <a:t>cat-s-whisker-clock</a:t>
            </a:r>
            <a:endParaRPr lang="ru-RU" sz="15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33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Summary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836613"/>
            <a:ext cx="8616008" cy="554471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There are different types of features</a:t>
            </a:r>
            <a:endParaRPr lang="ru-RU" dirty="0">
              <a:ea typeface="+mn-lt"/>
              <a:cs typeface="+mn-lt"/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We have to carefully work with all of them to save their properties</a:t>
            </a:r>
          </a:p>
        </p:txBody>
      </p:sp>
    </p:spTree>
    <p:extLst>
      <p:ext uri="{BB962C8B-B14F-4D97-AF65-F5344CB8AC3E}">
        <p14:creationId xmlns:p14="http://schemas.microsoft.com/office/powerpoint/2010/main" val="71246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How to convert hours to minutes</a:t>
            </a:r>
            <a:r>
              <a:rPr lang="ru-RU" sz="3200" b="1" dirty="0">
                <a:solidFill>
                  <a:srgbClr val="A26D6A"/>
                </a:solidFill>
                <a:cs typeface="Times New Roman" pitchFamily="18" charset="0"/>
              </a:rPr>
              <a:t>?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5FA0AB5A-46C7-8341-942C-83D4034A72B1}"/>
                  </a:ext>
                </a:extLst>
              </p:cNvPr>
              <p:cNvSpPr/>
              <p:nvPr/>
            </p:nvSpPr>
            <p:spPr>
              <a:xfrm>
                <a:off x="395288" y="5013176"/>
                <a:ext cx="8616008" cy="117939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– value in hours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=60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– solution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5FA0AB5A-46C7-8341-942C-83D4034A7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5013176"/>
                <a:ext cx="8616008" cy="1179392"/>
              </a:xfrm>
              <a:prstGeom prst="rect">
                <a:avLst/>
              </a:prstGeom>
              <a:blipFill>
                <a:blip r:embed="rId3"/>
                <a:stretch>
                  <a:fillRect l="-2052" t="-721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92706"/>
            <a:ext cx="5005214" cy="5005214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7B083AF-9023-41ED-B769-C35A573EB1AE}"/>
              </a:ext>
            </a:extLst>
          </p:cNvPr>
          <p:cNvSpPr/>
          <p:nvPr/>
        </p:nvSpPr>
        <p:spPr>
          <a:xfrm>
            <a:off x="2699792" y="6123639"/>
            <a:ext cx="532866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500" dirty="0" err="1">
                <a:solidFill>
                  <a:schemeClr val="bg1">
                    <a:lumMod val="75000"/>
                  </a:schemeClr>
                </a:solidFill>
              </a:rPr>
              <a:t>http</a:t>
            </a:r>
            <a:r>
              <a:rPr lang="ru-RU" sz="1500" dirty="0">
                <a:solidFill>
                  <a:schemeClr val="bg1">
                    <a:lumMod val="75000"/>
                  </a:schemeClr>
                </a:solidFill>
              </a:rPr>
              <a:t>://</a:t>
            </a:r>
            <a:r>
              <a:rPr lang="ru-RU" sz="1500" dirty="0" err="1">
                <a:solidFill>
                  <a:schemeClr val="bg1">
                    <a:lumMod val="75000"/>
                  </a:schemeClr>
                </a:solidFill>
              </a:rPr>
              <a:t>lisajonesstudio.bigcartel.com</a:t>
            </a:r>
            <a:r>
              <a:rPr lang="ru-RU" sz="15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ru-RU" sz="1500" dirty="0" err="1">
                <a:solidFill>
                  <a:schemeClr val="bg1">
                    <a:lumMod val="75000"/>
                  </a:schemeClr>
                </a:solidFill>
              </a:rPr>
              <a:t>product</a:t>
            </a:r>
            <a:r>
              <a:rPr lang="ru-RU" sz="15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ru-RU" sz="1500" dirty="0" err="1">
                <a:solidFill>
                  <a:schemeClr val="bg1">
                    <a:lumMod val="75000"/>
                  </a:schemeClr>
                </a:solidFill>
              </a:rPr>
              <a:t>cat-s-whisker-clock</a:t>
            </a:r>
            <a:endParaRPr lang="ru-RU" sz="15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60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How fast will an object reach ground</a:t>
            </a:r>
            <a:r>
              <a:rPr lang="ru-RU" sz="3200" b="1" dirty="0">
                <a:solidFill>
                  <a:srgbClr val="A26D6A"/>
                </a:solidFill>
                <a:cs typeface="Times New Roman" pitchFamily="18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5">
                <a:extLst>
                  <a:ext uri="{FF2B5EF4-FFF2-40B4-BE49-F238E27FC236}">
                    <a16:creationId xmlns:a16="http://schemas.microsoft.com/office/drawing/2014/main" id="{A7B5AE1B-B840-254E-9B3D-454D9630E150}"/>
                  </a:ext>
                </a:extLst>
              </p:cNvPr>
              <p:cNvSpPr/>
              <p:nvPr/>
            </p:nvSpPr>
            <p:spPr>
              <a:xfrm>
                <a:off x="395288" y="836613"/>
                <a:ext cx="5863966" cy="259238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We drop an object from the height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How long will it be falling?</a:t>
                </a:r>
              </a:p>
            </p:txBody>
          </p:sp>
        </mc:Choice>
        <mc:Fallback xmlns="">
          <p:sp>
            <p:nvSpPr>
              <p:cNvPr id="4" name="Прямоугольник 5">
                <a:extLst>
                  <a:ext uri="{FF2B5EF4-FFF2-40B4-BE49-F238E27FC236}">
                    <a16:creationId xmlns:a16="http://schemas.microsoft.com/office/drawing/2014/main" id="{A7B5AE1B-B840-254E-9B3D-454D9630E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836613"/>
                <a:ext cx="5863966" cy="2592387"/>
              </a:xfrm>
              <a:prstGeom prst="rect">
                <a:avLst/>
              </a:prstGeom>
              <a:blipFill>
                <a:blip r:embed="rId4"/>
                <a:stretch>
                  <a:fillRect l="-3015" t="-328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51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Другая 5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5732314</TotalTime>
  <Words>2450</Words>
  <Application>Microsoft Office PowerPoint</Application>
  <PresentationFormat>Экран (4:3)</PresentationFormat>
  <Paragraphs>567</Paragraphs>
  <Slides>70</Slides>
  <Notes>59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70</vt:i4>
      </vt:variant>
    </vt:vector>
  </HeadingPairs>
  <TitlesOfParts>
    <vt:vector size="76" baseType="lpstr">
      <vt:lpstr>Arial</vt:lpstr>
      <vt:lpstr>Calibri</vt:lpstr>
      <vt:lpstr>Cambria Math</vt:lpstr>
      <vt:lpstr>Myriad Pro</vt:lpstr>
      <vt:lpstr>Times New Roman</vt:lpstr>
      <vt:lpstr>Тема Office</vt:lpstr>
      <vt:lpstr>Презентация PowerPoint</vt:lpstr>
      <vt:lpstr>Презентация PowerPoint</vt:lpstr>
      <vt:lpstr>Week goals</vt:lpstr>
      <vt:lpstr>Machine Learning is Everywhere</vt:lpstr>
      <vt:lpstr>Machine Learning</vt:lpstr>
      <vt:lpstr>Machine Learning</vt:lpstr>
      <vt:lpstr>How to convert hours to minutes?</vt:lpstr>
      <vt:lpstr>How to convert hours to minutes?</vt:lpstr>
      <vt:lpstr>How fast will an object reach ground?</vt:lpstr>
      <vt:lpstr>How fast will an object reach ground?</vt:lpstr>
      <vt:lpstr>How fast will an object reach ground?</vt:lpstr>
      <vt:lpstr>Who is on the picture?</vt:lpstr>
      <vt:lpstr>Which sentiment the text has?</vt:lpstr>
      <vt:lpstr>Which sentiment the text has?</vt:lpstr>
      <vt:lpstr>What is Machine Learning?</vt:lpstr>
      <vt:lpstr>What is Machine Learning?</vt:lpstr>
      <vt:lpstr>What is Machine Learning?</vt:lpstr>
      <vt:lpstr>What is Machine Learning?</vt:lpstr>
      <vt:lpstr>Machine Learning is Everywhere</vt:lpstr>
      <vt:lpstr>Summary</vt:lpstr>
      <vt:lpstr>Презентация PowerPoint</vt:lpstr>
      <vt:lpstr>Running Example</vt:lpstr>
      <vt:lpstr>Definition: Dataset</vt:lpstr>
      <vt:lpstr>Definition: Dataset</vt:lpstr>
      <vt:lpstr>Definition: Dataset</vt:lpstr>
      <vt:lpstr>Definition: Features</vt:lpstr>
      <vt:lpstr>Example</vt:lpstr>
      <vt:lpstr>Definition: Model</vt:lpstr>
      <vt:lpstr>Example</vt:lpstr>
      <vt:lpstr>Definition: Parameters and Hyperparameters</vt:lpstr>
      <vt:lpstr>Example: Parameters and Hyperparameters</vt:lpstr>
      <vt:lpstr>Definition: Loss Function</vt:lpstr>
      <vt:lpstr>Definition: Loss function</vt:lpstr>
      <vt:lpstr>Example: Loss function</vt:lpstr>
      <vt:lpstr>Training the model</vt:lpstr>
      <vt:lpstr>Example: Training the model</vt:lpstr>
      <vt:lpstr>Definition: Metric</vt:lpstr>
      <vt:lpstr>Example: Metric and Loss Function</vt:lpstr>
      <vt:lpstr>Example: Metric and Loss Function</vt:lpstr>
      <vt:lpstr>Example: Metric and Loss Function</vt:lpstr>
      <vt:lpstr>ML Pipeline</vt:lpstr>
      <vt:lpstr>ML Pipeline</vt:lpstr>
      <vt:lpstr>ML Pipeline</vt:lpstr>
      <vt:lpstr>ML Pipeline</vt:lpstr>
      <vt:lpstr>Summary</vt:lpstr>
      <vt:lpstr>Презентация PowerPoint</vt:lpstr>
      <vt:lpstr>Supervised and Unsupervised learning</vt:lpstr>
      <vt:lpstr>Supervised and Unsupervised learning</vt:lpstr>
      <vt:lpstr>Supervised learning</vt:lpstr>
      <vt:lpstr>Regression tasks</vt:lpstr>
      <vt:lpstr>Classification tasks</vt:lpstr>
      <vt:lpstr>Classification tasks: binary</vt:lpstr>
      <vt:lpstr>Classification tasks: Intersecting classes</vt:lpstr>
      <vt:lpstr>Unsupervised learning</vt:lpstr>
      <vt:lpstr>Clustering</vt:lpstr>
      <vt:lpstr>Metrics Learning and Dimensionality Reduction</vt:lpstr>
      <vt:lpstr>Summary</vt:lpstr>
      <vt:lpstr>Презентация PowerPoint</vt:lpstr>
      <vt:lpstr>Feature Types</vt:lpstr>
      <vt:lpstr>Numerical Features</vt:lpstr>
      <vt:lpstr>Binary Features</vt:lpstr>
      <vt:lpstr>Categorical Features</vt:lpstr>
      <vt:lpstr>Encoding Categorical Features: OHE</vt:lpstr>
      <vt:lpstr>Encoding Categorical Features: OHE</vt:lpstr>
      <vt:lpstr>Encoding Categorical Features: Frequency</vt:lpstr>
      <vt:lpstr>Encoding Categorical Features: Frequency</vt:lpstr>
      <vt:lpstr>Encoding Categorical Features: Mean</vt:lpstr>
      <vt:lpstr>Encoding Categorical Features: Mean</vt:lpstr>
      <vt:lpstr>Ordinal Features</vt:lpstr>
      <vt:lpstr>Summary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Котельников Евгений Дмитриевич</cp:lastModifiedBy>
  <cp:revision>2286</cp:revision>
  <dcterms:created xsi:type="dcterms:W3CDTF">2005-01-01T07:06:31Z</dcterms:created>
  <dcterms:modified xsi:type="dcterms:W3CDTF">2021-01-14T10:57:14Z</dcterms:modified>
</cp:coreProperties>
</file>